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8" r:id="rId2"/>
    <p:sldId id="394" r:id="rId3"/>
    <p:sldId id="391" r:id="rId4"/>
    <p:sldId id="392" r:id="rId5"/>
    <p:sldId id="403" r:id="rId6"/>
    <p:sldId id="393" r:id="rId7"/>
    <p:sldId id="402" r:id="rId8"/>
    <p:sldId id="351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373" r:id="rId17"/>
    <p:sldId id="386" r:id="rId18"/>
    <p:sldId id="389" r:id="rId19"/>
    <p:sldId id="350" r:id="rId20"/>
    <p:sldId id="335" r:id="rId21"/>
    <p:sldId id="404" r:id="rId22"/>
    <p:sldId id="409" r:id="rId23"/>
    <p:sldId id="410" r:id="rId24"/>
    <p:sldId id="411" r:id="rId25"/>
    <p:sldId id="407" r:id="rId26"/>
    <p:sldId id="413" r:id="rId27"/>
    <p:sldId id="408" r:id="rId28"/>
    <p:sldId id="412" r:id="rId29"/>
    <p:sldId id="364" r:id="rId30"/>
    <p:sldId id="371" r:id="rId31"/>
    <p:sldId id="337" r:id="rId32"/>
    <p:sldId id="338" r:id="rId33"/>
    <p:sldId id="379" r:id="rId34"/>
    <p:sldId id="406" r:id="rId35"/>
    <p:sldId id="374" r:id="rId36"/>
    <p:sldId id="405" r:id="rId37"/>
    <p:sldId id="414" r:id="rId38"/>
    <p:sldId id="390" r:id="rId39"/>
  </p:sldIdLst>
  <p:sldSz cx="9144000" cy="6858000" type="screen4x3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  <a:srgbClr val="A50021"/>
    <a:srgbClr val="FF5050"/>
    <a:srgbClr val="F2F2F2"/>
    <a:srgbClr val="6C0015"/>
    <a:srgbClr val="920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7" autoAdjust="0"/>
    <p:restoredTop sz="89950" autoAdjust="0"/>
  </p:normalViewPr>
  <p:slideViewPr>
    <p:cSldViewPr>
      <p:cViewPr>
        <p:scale>
          <a:sx n="100" d="100"/>
          <a:sy n="100" d="100"/>
        </p:scale>
        <p:origin x="-75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14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19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9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A9DAB4-01A2-4FD2-9B66-D4A2641783E3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0C43BC7-0B40-4B4C-99FB-28C8161FD48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Sara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4DF56C84-89D4-4629-A632-3808C0769F8A}" type="parTrans" cxnId="{9CCB9456-F98B-44D5-B2DD-89612984EA4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BA3358C-66C5-48F5-963F-6792D8BB1315}" type="sibTrans" cxnId="{9CCB9456-F98B-44D5-B2DD-89612984EA4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36FCE294-578E-4239-AA31-8C08B22CBF44}">
      <dgm:prSet/>
      <dgm:spPr/>
      <dgm:t>
        <a:bodyPr/>
        <a:lstStyle/>
        <a:p>
          <a:r>
            <a:rPr lang="en-US" dirty="0" err="1" smtClean="0">
              <a:latin typeface="Times" pitchFamily="18" charset="0"/>
              <a:cs typeface="Times" pitchFamily="18" charset="0"/>
            </a:rPr>
            <a:t>Jindal-Snape</a:t>
          </a:r>
          <a:endParaRPr lang="en-US" dirty="0" smtClean="0">
            <a:latin typeface="Times" pitchFamily="18" charset="0"/>
            <a:cs typeface="Times" pitchFamily="18" charset="0"/>
          </a:endParaRPr>
        </a:p>
      </dgm:t>
    </dgm:pt>
    <dgm:pt modelId="{D494B079-AF16-4075-A7E2-AF54262D5CAC}" type="parTrans" cxnId="{045C840D-0866-4462-8103-81E5DBDA824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FDDD0C38-717B-4AA4-BCC7-19368C518786}" type="sibTrans" cxnId="{045C840D-0866-4462-8103-81E5DBDA824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12DB3D6-486D-4652-9F17-1663BA2EE29E}">
      <dgm:prSet/>
      <dgm:spPr/>
      <dgm:t>
        <a:bodyPr/>
        <a:lstStyle/>
        <a:p>
          <a:r>
            <a:rPr lang="en-US" dirty="0" err="1" smtClean="0">
              <a:latin typeface="Times" pitchFamily="18" charset="0"/>
              <a:cs typeface="Times" pitchFamily="18" charset="0"/>
            </a:rPr>
            <a:t>CUbiC</a:t>
          </a:r>
          <a:r>
            <a:rPr lang="en-US" dirty="0" smtClean="0">
              <a:latin typeface="Times" pitchFamily="18" charset="0"/>
              <a:cs typeface="Times" pitchFamily="18" charset="0"/>
            </a:rPr>
            <a:t> open focus group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B7B2F91A-3286-4D3E-BF6D-B3BCB753CF51}" type="parTrans" cxnId="{E471E739-A6EA-4F89-9E03-522A7C9A367C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CF3F127-4A04-4686-A96C-310A1DA53C50}" type="sibTrans" cxnId="{E471E739-A6EA-4F89-9E03-522A7C9A367C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B845101C-6DC6-492E-AD3D-3F1BE3B050E4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Studies on a college student’s interaction with technology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C8B6581C-5934-4EE7-B48E-47FF6E70D1F7}" type="parTrans" cxnId="{74B8E8A6-E3AB-4141-8882-C5F1A7A3028A}">
      <dgm:prSet/>
      <dgm:spPr/>
      <dgm:t>
        <a:bodyPr/>
        <a:lstStyle/>
        <a:p>
          <a:endParaRPr lang="en-US"/>
        </a:p>
      </dgm:t>
    </dgm:pt>
    <dgm:pt modelId="{16FC23EA-2453-42C7-B3D6-8AB0DCAA2332}" type="sibTrans" cxnId="{74B8E8A6-E3AB-4141-8882-C5F1A7A3028A}">
      <dgm:prSet/>
      <dgm:spPr/>
      <dgm:t>
        <a:bodyPr/>
        <a:lstStyle/>
        <a:p>
          <a:endParaRPr lang="en-US"/>
        </a:p>
      </dgm:t>
    </dgm:pt>
    <dgm:pt modelId="{473440C5-C520-4226-8A7F-47C9AC0CABB2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8 important factors identified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C7E859E-CA6F-40CA-91D6-A4ECE88EA240}" type="parTrans" cxnId="{8A340835-FD91-43B8-B901-E86FB532849D}">
      <dgm:prSet/>
      <dgm:spPr/>
      <dgm:t>
        <a:bodyPr/>
        <a:lstStyle/>
        <a:p>
          <a:endParaRPr lang="en-US"/>
        </a:p>
      </dgm:t>
    </dgm:pt>
    <dgm:pt modelId="{EBE354EA-1E1D-463F-AF14-3FF9C9F3EE35}" type="sibTrans" cxnId="{8A340835-FD91-43B8-B901-E86FB532849D}">
      <dgm:prSet/>
      <dgm:spPr/>
      <dgm:t>
        <a:bodyPr/>
        <a:lstStyle/>
        <a:p>
          <a:endParaRPr lang="en-US"/>
        </a:p>
      </dgm:t>
    </dgm:pt>
    <dgm:pt modelId="{C632B0BE-FB50-4BED-956A-ADDFD579CF73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Most important dimension was sociability with visual community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8E4C43C1-705F-49B7-B466-C2CF2C5637F7}" type="parTrans" cxnId="{F36C0FB9-42D0-49B6-8BD5-E20FF6930E1E}">
      <dgm:prSet/>
      <dgm:spPr/>
      <dgm:t>
        <a:bodyPr/>
        <a:lstStyle/>
        <a:p>
          <a:endParaRPr lang="en-US"/>
        </a:p>
      </dgm:t>
    </dgm:pt>
    <dgm:pt modelId="{22F7CD6A-04E9-481C-AA91-CE8F40FD0887}" type="sibTrans" cxnId="{F36C0FB9-42D0-49B6-8BD5-E20FF6930E1E}">
      <dgm:prSet/>
      <dgm:spPr/>
      <dgm:t>
        <a:bodyPr/>
        <a:lstStyle/>
        <a:p>
          <a:endParaRPr lang="en-US"/>
        </a:p>
      </dgm:t>
    </dgm:pt>
    <dgm:pt modelId="{A3E90851-5523-4195-BF44-EE29A49306CB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Studies with children who are blind</a:t>
          </a:r>
        </a:p>
      </dgm:t>
    </dgm:pt>
    <dgm:pt modelId="{B280A47B-1F1D-4D85-A9D3-C35E3F34B122}" type="parTrans" cxnId="{02BBAE6A-8836-4414-AFFB-BB91739848F1}">
      <dgm:prSet/>
      <dgm:spPr/>
      <dgm:t>
        <a:bodyPr/>
        <a:lstStyle/>
        <a:p>
          <a:endParaRPr lang="en-US"/>
        </a:p>
      </dgm:t>
    </dgm:pt>
    <dgm:pt modelId="{515120D7-B924-4A51-8882-FA7AB323D7A4}" type="sibTrans" cxnId="{02BBAE6A-8836-4414-AFFB-BB91739848F1}">
      <dgm:prSet/>
      <dgm:spPr/>
      <dgm:t>
        <a:bodyPr/>
        <a:lstStyle/>
        <a:p>
          <a:endParaRPr lang="en-US"/>
        </a:p>
      </dgm:t>
    </dgm:pt>
    <dgm:pt modelId="{FC352735-91DD-4872-9A13-BB59DD998080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Difficulty in learning due to lack of social feedback</a:t>
          </a:r>
        </a:p>
      </dgm:t>
    </dgm:pt>
    <dgm:pt modelId="{A5FD8AD8-5934-45EC-BDF5-F7A63E9D5C65}" type="parTrans" cxnId="{8EA38D67-BC93-4C3F-8B87-8F3A80FAB4B8}">
      <dgm:prSet/>
      <dgm:spPr/>
      <dgm:t>
        <a:bodyPr/>
        <a:lstStyle/>
        <a:p>
          <a:endParaRPr lang="en-US"/>
        </a:p>
      </dgm:t>
    </dgm:pt>
    <dgm:pt modelId="{6608F31A-CEB8-4016-B473-61AE0F622C20}" type="sibTrans" cxnId="{8EA38D67-BC93-4C3F-8B87-8F3A80FAB4B8}">
      <dgm:prSet/>
      <dgm:spPr/>
      <dgm:t>
        <a:bodyPr/>
        <a:lstStyle/>
        <a:p>
          <a:endParaRPr lang="en-US"/>
        </a:p>
      </dgm:t>
    </dgm:pt>
    <dgm:pt modelId="{35CDCF9D-8603-4868-9AA8-C6854BF41F55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Important to provide assistance and rehabilitation</a:t>
          </a:r>
        </a:p>
      </dgm:t>
    </dgm:pt>
    <dgm:pt modelId="{647980E4-36BE-4E61-8FD0-EA6D21306A32}" type="parTrans" cxnId="{03D0F556-5CF3-43BA-9086-C0C353A4CE62}">
      <dgm:prSet/>
      <dgm:spPr/>
      <dgm:t>
        <a:bodyPr/>
        <a:lstStyle/>
        <a:p>
          <a:endParaRPr lang="en-US"/>
        </a:p>
      </dgm:t>
    </dgm:pt>
    <dgm:pt modelId="{F630D8BE-21C6-4024-A767-5650403A55A1}" type="sibTrans" cxnId="{03D0F556-5CF3-43BA-9086-C0C353A4CE62}">
      <dgm:prSet/>
      <dgm:spPr/>
      <dgm:t>
        <a:bodyPr/>
        <a:lstStyle/>
        <a:p>
          <a:endParaRPr lang="en-US"/>
        </a:p>
      </dgm:t>
    </dgm:pt>
    <dgm:pt modelId="{3AC74038-1798-4045-A1C6-54F8E6B5F5CC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“It would be nice to walk into a room and immediately get to know who are all in front of me before they start a conversation”.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EB7523AD-62F0-4C89-899C-AF924BFDF325}" type="parTrans" cxnId="{F15B4B30-77E8-41BA-BE8A-43354E64EAB9}">
      <dgm:prSet/>
      <dgm:spPr/>
      <dgm:t>
        <a:bodyPr/>
        <a:lstStyle/>
        <a:p>
          <a:endParaRPr lang="en-US"/>
        </a:p>
      </dgm:t>
    </dgm:pt>
    <dgm:pt modelId="{65043AFA-418A-4947-A76A-2936A29DC319}" type="sibTrans" cxnId="{F15B4B30-77E8-41BA-BE8A-43354E64EAB9}">
      <dgm:prSet/>
      <dgm:spPr/>
      <dgm:t>
        <a:bodyPr/>
        <a:lstStyle/>
        <a:p>
          <a:endParaRPr lang="en-US"/>
        </a:p>
      </dgm:t>
    </dgm:pt>
    <dgm:pt modelId="{08C65B1D-1751-494C-81B9-22B6D701E6FD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One young man said, “It would be great to walk into a bar and identify beautiful women”.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894622AF-44B8-4F24-B2C3-41601843BD39}" type="parTrans" cxnId="{D1BD02AC-FD77-4CA5-A2BC-1B781E1C9C7F}">
      <dgm:prSet/>
      <dgm:spPr/>
      <dgm:t>
        <a:bodyPr/>
        <a:lstStyle/>
        <a:p>
          <a:endParaRPr lang="en-US"/>
        </a:p>
      </dgm:t>
    </dgm:pt>
    <dgm:pt modelId="{B09735A5-470D-4AD3-8C51-5BA29F35C731}" type="sibTrans" cxnId="{D1BD02AC-FD77-4CA5-A2BC-1B781E1C9C7F}">
      <dgm:prSet/>
      <dgm:spPr/>
      <dgm:t>
        <a:bodyPr/>
        <a:lstStyle/>
        <a:p>
          <a:endParaRPr lang="en-US"/>
        </a:p>
      </dgm:t>
    </dgm:pt>
    <dgm:pt modelId="{6CFA33D0-B95F-4303-90DF-00B92C91C4E5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Dr. Terri </a:t>
          </a:r>
          <a:r>
            <a:rPr lang="en-US" dirty="0" err="1" smtClean="0">
              <a:latin typeface="Times" pitchFamily="18" charset="0"/>
              <a:cs typeface="Times" pitchFamily="18" charset="0"/>
            </a:rPr>
            <a:t>Hedgpeth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CEF8BC03-BC3E-423D-BDBE-5F9DB2819060}" type="parTrans" cxnId="{C8BAF46E-BDA7-468C-8EFE-702228B58B5B}">
      <dgm:prSet/>
      <dgm:spPr/>
      <dgm:t>
        <a:bodyPr/>
        <a:lstStyle/>
        <a:p>
          <a:endParaRPr lang="en-US"/>
        </a:p>
      </dgm:t>
    </dgm:pt>
    <dgm:pt modelId="{AFB2FD16-861D-421A-8C27-6A6B22C8EEDB}" type="sibTrans" cxnId="{C8BAF46E-BDA7-468C-8EFE-702228B58B5B}">
      <dgm:prSet/>
      <dgm:spPr/>
      <dgm:t>
        <a:bodyPr/>
        <a:lstStyle/>
        <a:p>
          <a:endParaRPr lang="en-US"/>
        </a:p>
      </dgm:t>
    </dgm:pt>
    <dgm:pt modelId="{51939DCD-4258-4D9A-BC90-FE8360FE4664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“</a:t>
          </a:r>
          <a:r>
            <a:rPr lang="en-US" i="1" dirty="0" smtClean="0">
              <a:latin typeface="Times" pitchFamily="18" charset="0"/>
              <a:cs typeface="Times" pitchFamily="18" charset="0"/>
            </a:rPr>
            <a:t>Without social skills, there is no professional success</a:t>
          </a:r>
          <a:r>
            <a:rPr lang="en-US" dirty="0" smtClean="0">
              <a:latin typeface="Times" pitchFamily="18" charset="0"/>
              <a:cs typeface="Times" pitchFamily="18" charset="0"/>
            </a:rPr>
            <a:t>.”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37DE1C38-E316-4BFD-98D6-81350C052AF7}" type="parTrans" cxnId="{16DE10A6-0ED8-44D8-A8B0-A039FBC12711}">
      <dgm:prSet/>
      <dgm:spPr/>
      <dgm:t>
        <a:bodyPr/>
        <a:lstStyle/>
        <a:p>
          <a:endParaRPr lang="en-US"/>
        </a:p>
      </dgm:t>
    </dgm:pt>
    <dgm:pt modelId="{2B72990E-4702-4D9A-9A9B-778130A69DED}" type="sibTrans" cxnId="{16DE10A6-0ED8-44D8-A8B0-A039FBC12711}">
      <dgm:prSet/>
      <dgm:spPr/>
      <dgm:t>
        <a:bodyPr/>
        <a:lstStyle/>
        <a:p>
          <a:endParaRPr lang="en-US"/>
        </a:p>
      </dgm:t>
    </dgm:pt>
    <dgm:pt modelId="{3C21564A-D06F-48C8-9EFB-F5D1B8409CF7}" type="pres">
      <dgm:prSet presAssocID="{7BA9DAB4-01A2-4FD2-9B66-D4A2641783E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9A748D-117E-4FA1-9DCF-DFEC2FD08392}" type="pres">
      <dgm:prSet presAssocID="{F0C43BC7-0B40-4B4C-99FB-28C8161FD48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7576C0-14F1-42CC-8EB3-2C856D001886}" type="pres">
      <dgm:prSet presAssocID="{F0C43BC7-0B40-4B4C-99FB-28C8161FD48A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70AE5-E3AF-43FA-9452-9EBE4F33EAFC}" type="pres">
      <dgm:prSet presAssocID="{36FCE294-578E-4239-AA31-8C08B22CBF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634EB4-A193-411D-9844-110E9096E6CF}" type="pres">
      <dgm:prSet presAssocID="{36FCE294-578E-4239-AA31-8C08B22CBF44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1E576F-4533-4D9E-8711-3706EE60862B}" type="pres">
      <dgm:prSet presAssocID="{612DB3D6-486D-4652-9F17-1663BA2EE29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4EBE70-90E8-411A-9FB0-6B1AC4A87B93}" type="pres">
      <dgm:prSet presAssocID="{612DB3D6-486D-4652-9F17-1663BA2EE29E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421486-763E-4554-AF91-CE71F7F64BB4}" type="pres">
      <dgm:prSet presAssocID="{6CFA33D0-B95F-4303-90DF-00B92C91C4E5}" presName="parentText" presStyleLbl="node1" presStyleIdx="3" presStyleCnt="4" custLinFactNeighborY="248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3E2B89-7B04-48EE-A13C-5FEC42FFCCD9}" type="pres">
      <dgm:prSet presAssocID="{6CFA33D0-B95F-4303-90DF-00B92C91C4E5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FD7401-946D-4FAA-B0AC-7EFDC0F19800}" type="presOf" srcId="{36FCE294-578E-4239-AA31-8C08B22CBF44}" destId="{8A870AE5-E3AF-43FA-9452-9EBE4F33EAFC}" srcOrd="0" destOrd="0" presId="urn:microsoft.com/office/officeart/2005/8/layout/vList2"/>
    <dgm:cxn modelId="{8A340835-FD91-43B8-B901-E86FB532849D}" srcId="{F0C43BC7-0B40-4B4C-99FB-28C8161FD48A}" destId="{473440C5-C520-4226-8A7F-47C9AC0CABB2}" srcOrd="1" destOrd="0" parTransId="{2C7E859E-CA6F-40CA-91D6-A4ECE88EA240}" sibTransId="{EBE354EA-1E1D-463F-AF14-3FF9C9F3EE35}"/>
    <dgm:cxn modelId="{3E02D96D-8178-4ADF-A87A-5856B31732FC}" type="presOf" srcId="{FC352735-91DD-4872-9A13-BB59DD998080}" destId="{8F634EB4-A193-411D-9844-110E9096E6CF}" srcOrd="0" destOrd="1" presId="urn:microsoft.com/office/officeart/2005/8/layout/vList2"/>
    <dgm:cxn modelId="{F15B4B30-77E8-41BA-BE8A-43354E64EAB9}" srcId="{612DB3D6-486D-4652-9F17-1663BA2EE29E}" destId="{3AC74038-1798-4045-A1C6-54F8E6B5F5CC}" srcOrd="0" destOrd="0" parTransId="{EB7523AD-62F0-4C89-899C-AF924BFDF325}" sibTransId="{65043AFA-418A-4947-A76A-2936A29DC319}"/>
    <dgm:cxn modelId="{33D32880-9ED5-4FD0-83A6-9D0E96A60973}" type="presOf" srcId="{08C65B1D-1751-494C-81B9-22B6D701E6FD}" destId="{FC4EBE70-90E8-411A-9FB0-6B1AC4A87B93}" srcOrd="0" destOrd="1" presId="urn:microsoft.com/office/officeart/2005/8/layout/vList2"/>
    <dgm:cxn modelId="{C8BAF46E-BDA7-468C-8EFE-702228B58B5B}" srcId="{7BA9DAB4-01A2-4FD2-9B66-D4A2641783E3}" destId="{6CFA33D0-B95F-4303-90DF-00B92C91C4E5}" srcOrd="3" destOrd="0" parTransId="{CEF8BC03-BC3E-423D-BDBE-5F9DB2819060}" sibTransId="{AFB2FD16-861D-421A-8C27-6A6B22C8EEDB}"/>
    <dgm:cxn modelId="{942D770A-BCEA-4DB7-9AC0-74B957C61CE9}" type="presOf" srcId="{35CDCF9D-8603-4868-9AA8-C6854BF41F55}" destId="{8F634EB4-A193-411D-9844-110E9096E6CF}" srcOrd="0" destOrd="2" presId="urn:microsoft.com/office/officeart/2005/8/layout/vList2"/>
    <dgm:cxn modelId="{1D96B0D7-A122-4363-AD6E-CE67A5BBBFE5}" type="presOf" srcId="{3AC74038-1798-4045-A1C6-54F8E6B5F5CC}" destId="{FC4EBE70-90E8-411A-9FB0-6B1AC4A87B93}" srcOrd="0" destOrd="0" presId="urn:microsoft.com/office/officeart/2005/8/layout/vList2"/>
    <dgm:cxn modelId="{1294C70A-6CF3-4ACA-91FD-36AAC04A1322}" type="presOf" srcId="{C632B0BE-FB50-4BED-956A-ADDFD579CF73}" destId="{067576C0-14F1-42CC-8EB3-2C856D001886}" srcOrd="0" destOrd="2" presId="urn:microsoft.com/office/officeart/2005/8/layout/vList2"/>
    <dgm:cxn modelId="{02BBAE6A-8836-4414-AFFB-BB91739848F1}" srcId="{36FCE294-578E-4239-AA31-8C08B22CBF44}" destId="{A3E90851-5523-4195-BF44-EE29A49306CB}" srcOrd="0" destOrd="0" parTransId="{B280A47B-1F1D-4D85-A9D3-C35E3F34B122}" sibTransId="{515120D7-B924-4A51-8882-FA7AB323D7A4}"/>
    <dgm:cxn modelId="{03D0F556-5CF3-43BA-9086-C0C353A4CE62}" srcId="{36FCE294-578E-4239-AA31-8C08B22CBF44}" destId="{35CDCF9D-8603-4868-9AA8-C6854BF41F55}" srcOrd="2" destOrd="0" parTransId="{647980E4-36BE-4E61-8FD0-EA6D21306A32}" sibTransId="{F630D8BE-21C6-4024-A767-5650403A55A1}"/>
    <dgm:cxn modelId="{F36C0FB9-42D0-49B6-8BD5-E20FF6930E1E}" srcId="{F0C43BC7-0B40-4B4C-99FB-28C8161FD48A}" destId="{C632B0BE-FB50-4BED-956A-ADDFD579CF73}" srcOrd="2" destOrd="0" parTransId="{8E4C43C1-705F-49B7-B466-C2CF2C5637F7}" sibTransId="{22F7CD6A-04E9-481C-AA91-CE8F40FD0887}"/>
    <dgm:cxn modelId="{E0AB00BA-A65B-4E0C-AF73-BB6488929DA8}" type="presOf" srcId="{473440C5-C520-4226-8A7F-47C9AC0CABB2}" destId="{067576C0-14F1-42CC-8EB3-2C856D001886}" srcOrd="0" destOrd="1" presId="urn:microsoft.com/office/officeart/2005/8/layout/vList2"/>
    <dgm:cxn modelId="{8EA38D67-BC93-4C3F-8B87-8F3A80FAB4B8}" srcId="{36FCE294-578E-4239-AA31-8C08B22CBF44}" destId="{FC352735-91DD-4872-9A13-BB59DD998080}" srcOrd="1" destOrd="0" parTransId="{A5FD8AD8-5934-45EC-BDF5-F7A63E9D5C65}" sibTransId="{6608F31A-CEB8-4016-B473-61AE0F622C20}"/>
    <dgm:cxn modelId="{74B8E8A6-E3AB-4141-8882-C5F1A7A3028A}" srcId="{F0C43BC7-0B40-4B4C-99FB-28C8161FD48A}" destId="{B845101C-6DC6-492E-AD3D-3F1BE3B050E4}" srcOrd="0" destOrd="0" parTransId="{C8B6581C-5934-4EE7-B48E-47FF6E70D1F7}" sibTransId="{16FC23EA-2453-42C7-B3D6-8AB0DCAA2332}"/>
    <dgm:cxn modelId="{D1BD02AC-FD77-4CA5-A2BC-1B781E1C9C7F}" srcId="{612DB3D6-486D-4652-9F17-1663BA2EE29E}" destId="{08C65B1D-1751-494C-81B9-22B6D701E6FD}" srcOrd="1" destOrd="0" parTransId="{894622AF-44B8-4F24-B2C3-41601843BD39}" sibTransId="{B09735A5-470D-4AD3-8C51-5BA29F35C731}"/>
    <dgm:cxn modelId="{D03CCF10-35FD-4901-9668-A4A5F444346A}" type="presOf" srcId="{612DB3D6-486D-4652-9F17-1663BA2EE29E}" destId="{8D1E576F-4533-4D9E-8711-3706EE60862B}" srcOrd="0" destOrd="0" presId="urn:microsoft.com/office/officeart/2005/8/layout/vList2"/>
    <dgm:cxn modelId="{16DE10A6-0ED8-44D8-A8B0-A039FBC12711}" srcId="{6CFA33D0-B95F-4303-90DF-00B92C91C4E5}" destId="{51939DCD-4258-4D9A-BC90-FE8360FE4664}" srcOrd="0" destOrd="0" parTransId="{37DE1C38-E316-4BFD-98D6-81350C052AF7}" sibTransId="{2B72990E-4702-4D9A-9A9B-778130A69DED}"/>
    <dgm:cxn modelId="{E471E739-A6EA-4F89-9E03-522A7C9A367C}" srcId="{7BA9DAB4-01A2-4FD2-9B66-D4A2641783E3}" destId="{612DB3D6-486D-4652-9F17-1663BA2EE29E}" srcOrd="2" destOrd="0" parTransId="{B7B2F91A-3286-4D3E-BF6D-B3BCB753CF51}" sibTransId="{2CF3F127-4A04-4686-A96C-310A1DA53C50}"/>
    <dgm:cxn modelId="{1299BC48-726D-482A-AA8E-2E1F99786DE1}" type="presOf" srcId="{A3E90851-5523-4195-BF44-EE29A49306CB}" destId="{8F634EB4-A193-411D-9844-110E9096E6CF}" srcOrd="0" destOrd="0" presId="urn:microsoft.com/office/officeart/2005/8/layout/vList2"/>
    <dgm:cxn modelId="{F201D0BE-8875-43CA-AB6C-5D45E6D774A3}" type="presOf" srcId="{51939DCD-4258-4D9A-BC90-FE8360FE4664}" destId="{F83E2B89-7B04-48EE-A13C-5FEC42FFCCD9}" srcOrd="0" destOrd="0" presId="urn:microsoft.com/office/officeart/2005/8/layout/vList2"/>
    <dgm:cxn modelId="{7658146F-18F0-4B73-A961-BA50804C4F99}" type="presOf" srcId="{B845101C-6DC6-492E-AD3D-3F1BE3B050E4}" destId="{067576C0-14F1-42CC-8EB3-2C856D001886}" srcOrd="0" destOrd="0" presId="urn:microsoft.com/office/officeart/2005/8/layout/vList2"/>
    <dgm:cxn modelId="{F711ABE0-F805-4524-848E-2FB1E3F51008}" type="presOf" srcId="{6CFA33D0-B95F-4303-90DF-00B92C91C4E5}" destId="{AB421486-763E-4554-AF91-CE71F7F64BB4}" srcOrd="0" destOrd="0" presId="urn:microsoft.com/office/officeart/2005/8/layout/vList2"/>
    <dgm:cxn modelId="{8FEB0F3B-CD85-4EBF-9792-EA8979F7F37F}" type="presOf" srcId="{7BA9DAB4-01A2-4FD2-9B66-D4A2641783E3}" destId="{3C21564A-D06F-48C8-9EFB-F5D1B8409CF7}" srcOrd="0" destOrd="0" presId="urn:microsoft.com/office/officeart/2005/8/layout/vList2"/>
    <dgm:cxn modelId="{9CCB9456-F98B-44D5-B2DD-89612984EA4E}" srcId="{7BA9DAB4-01A2-4FD2-9B66-D4A2641783E3}" destId="{F0C43BC7-0B40-4B4C-99FB-28C8161FD48A}" srcOrd="0" destOrd="0" parTransId="{4DF56C84-89D4-4629-A632-3808C0769F8A}" sibTransId="{ABA3358C-66C5-48F5-963F-6792D8BB1315}"/>
    <dgm:cxn modelId="{E818BAEF-425C-449D-84F9-FD8C72866E00}" type="presOf" srcId="{F0C43BC7-0B40-4B4C-99FB-28C8161FD48A}" destId="{2F9A748D-117E-4FA1-9DCF-DFEC2FD08392}" srcOrd="0" destOrd="0" presId="urn:microsoft.com/office/officeart/2005/8/layout/vList2"/>
    <dgm:cxn modelId="{045C840D-0866-4462-8103-81E5DBDA8241}" srcId="{7BA9DAB4-01A2-4FD2-9B66-D4A2641783E3}" destId="{36FCE294-578E-4239-AA31-8C08B22CBF44}" srcOrd="1" destOrd="0" parTransId="{D494B079-AF16-4075-A7E2-AF54262D5CAC}" sibTransId="{FDDD0C38-717B-4AA4-BCC7-19368C518786}"/>
    <dgm:cxn modelId="{BC5BE9C2-0D43-453C-B5C9-AF641C7B1B44}" type="presParOf" srcId="{3C21564A-D06F-48C8-9EFB-F5D1B8409CF7}" destId="{2F9A748D-117E-4FA1-9DCF-DFEC2FD08392}" srcOrd="0" destOrd="0" presId="urn:microsoft.com/office/officeart/2005/8/layout/vList2"/>
    <dgm:cxn modelId="{E480A15B-D118-4A44-80CD-863DF3D14C79}" type="presParOf" srcId="{3C21564A-D06F-48C8-9EFB-F5D1B8409CF7}" destId="{067576C0-14F1-42CC-8EB3-2C856D001886}" srcOrd="1" destOrd="0" presId="urn:microsoft.com/office/officeart/2005/8/layout/vList2"/>
    <dgm:cxn modelId="{D1EE57B3-F102-4B01-9B41-029AD3F9D741}" type="presParOf" srcId="{3C21564A-D06F-48C8-9EFB-F5D1B8409CF7}" destId="{8A870AE5-E3AF-43FA-9452-9EBE4F33EAFC}" srcOrd="2" destOrd="0" presId="urn:microsoft.com/office/officeart/2005/8/layout/vList2"/>
    <dgm:cxn modelId="{B5E1599D-55E5-412B-9AAE-E41FB1412A93}" type="presParOf" srcId="{3C21564A-D06F-48C8-9EFB-F5D1B8409CF7}" destId="{8F634EB4-A193-411D-9844-110E9096E6CF}" srcOrd="3" destOrd="0" presId="urn:microsoft.com/office/officeart/2005/8/layout/vList2"/>
    <dgm:cxn modelId="{0D46AF08-B98F-4C26-8996-81D059F8C8F2}" type="presParOf" srcId="{3C21564A-D06F-48C8-9EFB-F5D1B8409CF7}" destId="{8D1E576F-4533-4D9E-8711-3706EE60862B}" srcOrd="4" destOrd="0" presId="urn:microsoft.com/office/officeart/2005/8/layout/vList2"/>
    <dgm:cxn modelId="{1AD5CBCC-C2C7-4B36-AEBA-C8B11A6D83A7}" type="presParOf" srcId="{3C21564A-D06F-48C8-9EFB-F5D1B8409CF7}" destId="{FC4EBE70-90E8-411A-9FB0-6B1AC4A87B93}" srcOrd="5" destOrd="0" presId="urn:microsoft.com/office/officeart/2005/8/layout/vList2"/>
    <dgm:cxn modelId="{8376D349-C272-4E3C-8452-677AE47F8AE7}" type="presParOf" srcId="{3C21564A-D06F-48C8-9EFB-F5D1B8409CF7}" destId="{AB421486-763E-4554-AF91-CE71F7F64BB4}" srcOrd="6" destOrd="0" presId="urn:microsoft.com/office/officeart/2005/8/layout/vList2"/>
    <dgm:cxn modelId="{2B3F4FDA-6E1B-4D90-A12B-234ED914CBB8}" type="presParOf" srcId="{3C21564A-D06F-48C8-9EFB-F5D1B8409CF7}" destId="{F83E2B89-7B04-48EE-A13C-5FEC42FFCCD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4B5F074-6722-4061-AC8C-53B37A76B2AD}" type="doc">
      <dgm:prSet loTypeId="urn:microsoft.com/office/officeart/2005/8/layout/vList2" loCatId="list" qsTypeId="urn:microsoft.com/office/officeart/2005/8/quickstyle/simple4" qsCatId="simple" csTypeId="urn:microsoft.com/office/officeart/2005/8/colors/colorful1#9" csCatId="colorful" phldr="1"/>
      <dgm:spPr/>
      <dgm:t>
        <a:bodyPr/>
        <a:lstStyle/>
        <a:p>
          <a:endParaRPr lang="en-US"/>
        </a:p>
      </dgm:t>
    </dgm:pt>
    <dgm:pt modelId="{B08D7350-C6D4-4C10-9F60-0EC53C923DB2}">
      <dgm:prSet phldrT="[Text]"/>
      <dgm:spPr/>
      <dgm:t>
        <a:bodyPr/>
        <a:lstStyle/>
        <a:p>
          <a:r>
            <a:rPr lang="en-US" dirty="0" smtClean="0"/>
            <a:t>System Analysis and Design</a:t>
          </a:r>
          <a:endParaRPr lang="en-US" dirty="0"/>
        </a:p>
      </dgm:t>
    </dgm:pt>
    <dgm:pt modelId="{B346AD68-093F-4184-AEA2-5DF1345C7119}" type="parTrans" cxnId="{1BE38FF3-B8D8-4401-A28C-D4DFDB6160FF}">
      <dgm:prSet/>
      <dgm:spPr/>
      <dgm:t>
        <a:bodyPr/>
        <a:lstStyle/>
        <a:p>
          <a:endParaRPr lang="en-US"/>
        </a:p>
      </dgm:t>
    </dgm:pt>
    <dgm:pt modelId="{42D94D47-658F-47F8-B83D-D270B4FC15CC}" type="sibTrans" cxnId="{1BE38FF3-B8D8-4401-A28C-D4DFDB6160FF}">
      <dgm:prSet/>
      <dgm:spPr/>
      <dgm:t>
        <a:bodyPr/>
        <a:lstStyle/>
        <a:p>
          <a:endParaRPr lang="en-US"/>
        </a:p>
      </dgm:t>
    </dgm:pt>
    <dgm:pt modelId="{FA59D978-543A-4F1A-AB63-0B992128B648}">
      <dgm:prSet phldrT="[Text]"/>
      <dgm:spPr/>
      <dgm:t>
        <a:bodyPr/>
        <a:lstStyle/>
        <a:p>
          <a:r>
            <a:rPr lang="en-US" dirty="0" smtClean="0"/>
            <a:t>Dr. Dirk </a:t>
          </a:r>
          <a:r>
            <a:rPr lang="en-US" dirty="0" err="1" smtClean="0"/>
            <a:t>Colbry</a:t>
          </a:r>
          <a:endParaRPr lang="en-US" dirty="0"/>
        </a:p>
      </dgm:t>
    </dgm:pt>
    <dgm:pt modelId="{48A7BDBF-D96E-4C0C-A7F4-10C378E72C8B}" type="parTrans" cxnId="{D0D81AE7-383C-4589-BF52-5AA8F53B9D2A}">
      <dgm:prSet/>
      <dgm:spPr/>
      <dgm:t>
        <a:bodyPr/>
        <a:lstStyle/>
        <a:p>
          <a:endParaRPr lang="en-US"/>
        </a:p>
      </dgm:t>
    </dgm:pt>
    <dgm:pt modelId="{B0C1C532-2340-4B40-BDC1-AA4AA164E174}" type="sibTrans" cxnId="{D0D81AE7-383C-4589-BF52-5AA8F53B9D2A}">
      <dgm:prSet/>
      <dgm:spPr/>
      <dgm:t>
        <a:bodyPr/>
        <a:lstStyle/>
        <a:p>
          <a:endParaRPr lang="en-US"/>
        </a:p>
      </dgm:t>
    </dgm:pt>
    <dgm:pt modelId="{6FB61ECF-DC1C-4A0D-B6AF-60B2FF95DFAD}">
      <dgm:prSet phldrT="[Text]"/>
      <dgm:spPr/>
      <dgm:t>
        <a:bodyPr/>
        <a:lstStyle/>
        <a:p>
          <a:r>
            <a:rPr lang="en-US" dirty="0" smtClean="0"/>
            <a:t>Body Rocking</a:t>
          </a:r>
          <a:endParaRPr lang="en-US" dirty="0"/>
        </a:p>
      </dgm:t>
    </dgm:pt>
    <dgm:pt modelId="{7E9D1B5A-CD94-4E14-9A53-8C1AF8605196}" type="parTrans" cxnId="{5E70B8C6-6B85-4150-B01F-FCBC2F4D84E6}">
      <dgm:prSet/>
      <dgm:spPr/>
      <dgm:t>
        <a:bodyPr/>
        <a:lstStyle/>
        <a:p>
          <a:endParaRPr lang="en-US"/>
        </a:p>
      </dgm:t>
    </dgm:pt>
    <dgm:pt modelId="{02D8C797-2821-4C20-A6C2-8C27BB5E63CE}" type="sibTrans" cxnId="{5E70B8C6-6B85-4150-B01F-FCBC2F4D84E6}">
      <dgm:prSet/>
      <dgm:spPr/>
      <dgm:t>
        <a:bodyPr/>
        <a:lstStyle/>
        <a:p>
          <a:endParaRPr lang="en-US"/>
        </a:p>
      </dgm:t>
    </dgm:pt>
    <dgm:pt modelId="{09DB69D9-49DF-47AB-84D0-59083DF4E6CB}">
      <dgm:prSet phldrT="[Text]"/>
      <dgm:spPr/>
      <dgm:t>
        <a:bodyPr/>
        <a:lstStyle/>
        <a:p>
          <a:r>
            <a:rPr lang="en-US" dirty="0" smtClean="0"/>
            <a:t>Narayanan CK</a:t>
          </a:r>
          <a:endParaRPr lang="en-US" dirty="0"/>
        </a:p>
      </dgm:t>
    </dgm:pt>
    <dgm:pt modelId="{C9926F84-405C-4502-A9AF-8DEF3C64F99F}" type="parTrans" cxnId="{05050F99-A44A-4D92-ABFC-25E33DEBDA48}">
      <dgm:prSet/>
      <dgm:spPr/>
      <dgm:t>
        <a:bodyPr/>
        <a:lstStyle/>
        <a:p>
          <a:endParaRPr lang="en-US"/>
        </a:p>
      </dgm:t>
    </dgm:pt>
    <dgm:pt modelId="{73960A66-D846-4E2A-819E-DD6811AE4087}" type="sibTrans" cxnId="{05050F99-A44A-4D92-ABFC-25E33DEBDA48}">
      <dgm:prSet/>
      <dgm:spPr/>
      <dgm:t>
        <a:bodyPr/>
        <a:lstStyle/>
        <a:p>
          <a:endParaRPr lang="en-US"/>
        </a:p>
      </dgm:t>
    </dgm:pt>
    <dgm:pt modelId="{85D81307-AAEF-4563-A148-A7F871C9D714}">
      <dgm:prSet phldrT="[Text]"/>
      <dgm:spPr/>
      <dgm:t>
        <a:bodyPr/>
        <a:lstStyle/>
        <a:p>
          <a:r>
            <a:rPr lang="en-US" dirty="0" smtClean="0"/>
            <a:t>Dr. Terri Hedgpeth</a:t>
          </a:r>
          <a:endParaRPr lang="en-US" dirty="0"/>
        </a:p>
      </dgm:t>
    </dgm:pt>
    <dgm:pt modelId="{13868F41-3C1A-43E5-BD5D-762ED213D21C}" type="parTrans" cxnId="{057F0F90-2230-415C-839D-0531FD58417C}">
      <dgm:prSet/>
      <dgm:spPr/>
      <dgm:t>
        <a:bodyPr/>
        <a:lstStyle/>
        <a:p>
          <a:endParaRPr lang="en-US"/>
        </a:p>
      </dgm:t>
    </dgm:pt>
    <dgm:pt modelId="{19D99DB9-5506-4B9C-925C-51E4C752ECAB}" type="sibTrans" cxnId="{057F0F90-2230-415C-839D-0531FD58417C}">
      <dgm:prSet/>
      <dgm:spPr/>
      <dgm:t>
        <a:bodyPr/>
        <a:lstStyle/>
        <a:p>
          <a:endParaRPr lang="en-US"/>
        </a:p>
      </dgm:t>
    </dgm:pt>
    <dgm:pt modelId="{6CB74476-2249-41E6-A182-249C6083BBF8}">
      <dgm:prSet phldrT="[Text]"/>
      <dgm:spPr/>
      <dgm:t>
        <a:bodyPr/>
        <a:lstStyle/>
        <a:p>
          <a:r>
            <a:rPr lang="en-US" dirty="0" smtClean="0"/>
            <a:t>Dr. John Black</a:t>
          </a:r>
          <a:endParaRPr lang="en-US" dirty="0"/>
        </a:p>
      </dgm:t>
    </dgm:pt>
    <dgm:pt modelId="{514F3EFD-2BBF-41D8-9768-295DD4094A69}" type="parTrans" cxnId="{13DA43FE-FA15-41E5-9853-2AE5F33D8CE3}">
      <dgm:prSet/>
      <dgm:spPr/>
      <dgm:t>
        <a:bodyPr/>
        <a:lstStyle/>
        <a:p>
          <a:endParaRPr lang="en-US"/>
        </a:p>
      </dgm:t>
    </dgm:pt>
    <dgm:pt modelId="{8A54AB26-1EA2-4864-AF7E-AE628650BDF0}" type="sibTrans" cxnId="{13DA43FE-FA15-41E5-9853-2AE5F33D8CE3}">
      <dgm:prSet/>
      <dgm:spPr/>
      <dgm:t>
        <a:bodyPr/>
        <a:lstStyle/>
        <a:p>
          <a:endParaRPr lang="en-US"/>
        </a:p>
      </dgm:t>
    </dgm:pt>
    <dgm:pt modelId="{02526C74-FAC3-4907-AEA2-AAB3042A8F50}">
      <dgm:prSet phldrT="[Text]"/>
      <dgm:spPr/>
      <dgm:t>
        <a:bodyPr/>
        <a:lstStyle/>
        <a:p>
          <a:r>
            <a:rPr lang="en-US" dirty="0" smtClean="0"/>
            <a:t>Proxemics</a:t>
          </a:r>
          <a:endParaRPr lang="en-US" dirty="0"/>
        </a:p>
      </dgm:t>
    </dgm:pt>
    <dgm:pt modelId="{4E3EFF45-457B-4A95-B0F8-047027B2FB8C}" type="parTrans" cxnId="{8650839F-5784-4A6F-B629-70D15AA6038B}">
      <dgm:prSet/>
      <dgm:spPr/>
      <dgm:t>
        <a:bodyPr/>
        <a:lstStyle/>
        <a:p>
          <a:endParaRPr lang="en-US"/>
        </a:p>
      </dgm:t>
    </dgm:pt>
    <dgm:pt modelId="{C9B77D98-8F4A-45F4-9A33-3768A49FB04E}" type="sibTrans" cxnId="{8650839F-5784-4A6F-B629-70D15AA6038B}">
      <dgm:prSet/>
      <dgm:spPr/>
      <dgm:t>
        <a:bodyPr/>
        <a:lstStyle/>
        <a:p>
          <a:endParaRPr lang="en-US"/>
        </a:p>
      </dgm:t>
    </dgm:pt>
    <dgm:pt modelId="{EA8CF625-3BF1-4A27-B0D2-38CA165E8E19}">
      <dgm:prSet phldrT="[Text]"/>
      <dgm:spPr/>
      <dgm:t>
        <a:bodyPr/>
        <a:lstStyle/>
        <a:p>
          <a:r>
            <a:rPr lang="en-US" dirty="0" smtClean="0"/>
            <a:t>Troy McDaniel</a:t>
          </a:r>
          <a:endParaRPr lang="en-US" dirty="0"/>
        </a:p>
      </dgm:t>
    </dgm:pt>
    <dgm:pt modelId="{0EBA090F-99B1-4343-B8E9-ED08FB6209C9}" type="parTrans" cxnId="{905137E0-2F6A-46B1-865D-56B323318E21}">
      <dgm:prSet/>
      <dgm:spPr/>
      <dgm:t>
        <a:bodyPr/>
        <a:lstStyle/>
        <a:p>
          <a:endParaRPr lang="en-US"/>
        </a:p>
      </dgm:t>
    </dgm:pt>
    <dgm:pt modelId="{E7FDB7E6-4976-4DD6-9D70-D943242B084E}" type="sibTrans" cxnId="{905137E0-2F6A-46B1-865D-56B323318E21}">
      <dgm:prSet/>
      <dgm:spPr/>
      <dgm:t>
        <a:bodyPr/>
        <a:lstStyle/>
        <a:p>
          <a:endParaRPr lang="en-US"/>
        </a:p>
      </dgm:t>
    </dgm:pt>
    <dgm:pt modelId="{66FFAE9B-AD5A-4197-A457-13E67FFE4EDC}">
      <dgm:prSet phldrT="[Text]"/>
      <dgm:spPr/>
      <dgm:t>
        <a:bodyPr/>
        <a:lstStyle/>
        <a:p>
          <a:r>
            <a:rPr lang="en-US" dirty="0" smtClean="0"/>
            <a:t>Jacob Rosenthal</a:t>
          </a:r>
          <a:endParaRPr lang="en-US" dirty="0"/>
        </a:p>
      </dgm:t>
    </dgm:pt>
    <dgm:pt modelId="{32D6EB12-F00E-45AF-B9EC-69959642C934}" type="parTrans" cxnId="{DF1B97DB-80B2-4845-BAA7-F4D0771A8533}">
      <dgm:prSet/>
      <dgm:spPr/>
      <dgm:t>
        <a:bodyPr/>
        <a:lstStyle/>
        <a:p>
          <a:endParaRPr lang="en-US"/>
        </a:p>
      </dgm:t>
    </dgm:pt>
    <dgm:pt modelId="{82F6C909-6536-41D4-BB45-96D79293BB3A}" type="sibTrans" cxnId="{DF1B97DB-80B2-4845-BAA7-F4D0771A8533}">
      <dgm:prSet/>
      <dgm:spPr/>
      <dgm:t>
        <a:bodyPr/>
        <a:lstStyle/>
        <a:p>
          <a:endParaRPr lang="en-US"/>
        </a:p>
      </dgm:t>
    </dgm:pt>
    <dgm:pt modelId="{CA279DE0-F79A-4B9B-BFB5-70DA5E831F8E}">
      <dgm:prSet phldrT="[Text]"/>
      <dgm:spPr/>
      <dgm:t>
        <a:bodyPr/>
        <a:lstStyle/>
        <a:p>
          <a:r>
            <a:rPr lang="en-US" dirty="0" smtClean="0"/>
            <a:t>Nathan Edwards</a:t>
          </a:r>
          <a:endParaRPr lang="en-US" dirty="0"/>
        </a:p>
      </dgm:t>
    </dgm:pt>
    <dgm:pt modelId="{29F335D4-6B03-4A3A-8D19-8B907D8B5037}" type="parTrans" cxnId="{EE8E9F48-0A1A-4696-8D02-59755F94E25F}">
      <dgm:prSet/>
      <dgm:spPr/>
      <dgm:t>
        <a:bodyPr/>
        <a:lstStyle/>
        <a:p>
          <a:endParaRPr lang="en-US"/>
        </a:p>
      </dgm:t>
    </dgm:pt>
    <dgm:pt modelId="{31B042CA-1C4C-4927-88CD-8D71FA7F5A7C}" type="sibTrans" cxnId="{EE8E9F48-0A1A-4696-8D02-59755F94E25F}">
      <dgm:prSet/>
      <dgm:spPr/>
      <dgm:t>
        <a:bodyPr/>
        <a:lstStyle/>
        <a:p>
          <a:endParaRPr lang="en-US"/>
        </a:p>
      </dgm:t>
    </dgm:pt>
    <dgm:pt modelId="{12D1F396-A006-4FE8-BD96-35FFBF1F2B5E}">
      <dgm:prSet phldrT="[Text]"/>
      <dgm:spPr/>
      <dgm:t>
        <a:bodyPr/>
        <a:lstStyle/>
        <a:p>
          <a:r>
            <a:rPr lang="en-US" dirty="0" err="1" smtClean="0"/>
            <a:t>Lakshmi</a:t>
          </a:r>
          <a:r>
            <a:rPr lang="en-US" dirty="0" smtClean="0"/>
            <a:t> </a:t>
          </a:r>
          <a:r>
            <a:rPr lang="en-US" dirty="0" err="1" smtClean="0"/>
            <a:t>Gade</a:t>
          </a:r>
          <a:endParaRPr lang="en-US" dirty="0"/>
        </a:p>
      </dgm:t>
    </dgm:pt>
    <dgm:pt modelId="{D8EFE489-60DA-4224-9168-FA711CED0965}" type="parTrans" cxnId="{27F6EAC7-67FE-4117-8D9A-95C1C595960B}">
      <dgm:prSet/>
      <dgm:spPr/>
      <dgm:t>
        <a:bodyPr/>
        <a:lstStyle/>
        <a:p>
          <a:endParaRPr lang="en-US"/>
        </a:p>
      </dgm:t>
    </dgm:pt>
    <dgm:pt modelId="{154D188E-6CB7-422D-92EE-3CBAF60D9E2C}" type="sibTrans" cxnId="{27F6EAC7-67FE-4117-8D9A-95C1C595960B}">
      <dgm:prSet/>
      <dgm:spPr/>
      <dgm:t>
        <a:bodyPr/>
        <a:lstStyle/>
        <a:p>
          <a:endParaRPr lang="en-US"/>
        </a:p>
      </dgm:t>
    </dgm:pt>
    <dgm:pt modelId="{CAF1F701-DDE2-4697-9E58-777168FB2D62}">
      <dgm:prSet phldrT="[Text]"/>
      <dgm:spPr/>
      <dgm:t>
        <a:bodyPr/>
        <a:lstStyle/>
        <a:p>
          <a:r>
            <a:rPr lang="en-US" dirty="0" smtClean="0"/>
            <a:t>Facial Expression </a:t>
          </a:r>
          <a:endParaRPr lang="en-US" dirty="0"/>
        </a:p>
      </dgm:t>
    </dgm:pt>
    <dgm:pt modelId="{D932751F-9756-4014-9095-C14FF312C73E}" type="parTrans" cxnId="{BC987E49-3930-4A48-B439-9BC353098346}">
      <dgm:prSet/>
      <dgm:spPr/>
      <dgm:t>
        <a:bodyPr/>
        <a:lstStyle/>
        <a:p>
          <a:endParaRPr lang="en-US"/>
        </a:p>
      </dgm:t>
    </dgm:pt>
    <dgm:pt modelId="{44D0353B-1C19-4CB9-A387-FFA2F55AF6C8}" type="sibTrans" cxnId="{BC987E49-3930-4A48-B439-9BC353098346}">
      <dgm:prSet/>
      <dgm:spPr/>
      <dgm:t>
        <a:bodyPr/>
        <a:lstStyle/>
        <a:p>
          <a:endParaRPr lang="en-US"/>
        </a:p>
      </dgm:t>
    </dgm:pt>
    <dgm:pt modelId="{A5F325FA-6B28-4BD5-A2FB-DAE5E6D5171F}">
      <dgm:prSet phldrT="[Text]"/>
      <dgm:spPr/>
      <dgm:t>
        <a:bodyPr/>
        <a:lstStyle/>
        <a:p>
          <a:r>
            <a:rPr lang="en-US" dirty="0" smtClean="0"/>
            <a:t>Stephen McGuire</a:t>
          </a:r>
          <a:endParaRPr lang="en-US" dirty="0"/>
        </a:p>
      </dgm:t>
    </dgm:pt>
    <dgm:pt modelId="{AA2E4AD0-2E44-4CD1-B017-AD76388310FD}" type="parTrans" cxnId="{2EAEEC5E-F051-4E4E-AD99-D63529532045}">
      <dgm:prSet/>
      <dgm:spPr/>
      <dgm:t>
        <a:bodyPr/>
        <a:lstStyle/>
        <a:p>
          <a:endParaRPr lang="en-US"/>
        </a:p>
      </dgm:t>
    </dgm:pt>
    <dgm:pt modelId="{FF2E20BA-3868-4DE4-BC15-A0C5E537C0B0}" type="sibTrans" cxnId="{2EAEEC5E-F051-4E4E-AD99-D63529532045}">
      <dgm:prSet/>
      <dgm:spPr/>
      <dgm:t>
        <a:bodyPr/>
        <a:lstStyle/>
        <a:p>
          <a:endParaRPr lang="en-US"/>
        </a:p>
      </dgm:t>
    </dgm:pt>
    <dgm:pt modelId="{34DB722A-D694-4179-9F89-E87721434308}">
      <dgm:prSet phldrT="[Text]"/>
      <dgm:spPr/>
      <dgm:t>
        <a:bodyPr/>
        <a:lstStyle/>
        <a:p>
          <a:r>
            <a:rPr lang="en-US" dirty="0" err="1" smtClean="0"/>
            <a:t>Shantanu</a:t>
          </a:r>
          <a:r>
            <a:rPr lang="en-US" dirty="0" smtClean="0"/>
            <a:t> </a:t>
          </a:r>
          <a:r>
            <a:rPr lang="en-US" dirty="0" err="1" smtClean="0"/>
            <a:t>Bala</a:t>
          </a:r>
          <a:endParaRPr lang="en-US" dirty="0"/>
        </a:p>
      </dgm:t>
    </dgm:pt>
    <dgm:pt modelId="{9FCE769C-2B02-4112-93A8-B99251C915D5}" type="parTrans" cxnId="{0E22934A-521C-45B9-B796-84D2A57B5237}">
      <dgm:prSet/>
      <dgm:spPr/>
      <dgm:t>
        <a:bodyPr/>
        <a:lstStyle/>
        <a:p>
          <a:endParaRPr lang="en-US"/>
        </a:p>
      </dgm:t>
    </dgm:pt>
    <dgm:pt modelId="{71AEBEB7-B433-4F69-A656-BA78305DA25A}" type="sibTrans" cxnId="{0E22934A-521C-45B9-B796-84D2A57B5237}">
      <dgm:prSet/>
      <dgm:spPr/>
      <dgm:t>
        <a:bodyPr/>
        <a:lstStyle/>
        <a:p>
          <a:endParaRPr lang="en-US"/>
        </a:p>
      </dgm:t>
    </dgm:pt>
    <dgm:pt modelId="{B1352D7D-6EA6-4965-8C61-13FEC8BABD2C}">
      <dgm:prSet phldrT="[Text]"/>
      <dgm:spPr/>
      <dgm:t>
        <a:bodyPr/>
        <a:lstStyle/>
        <a:p>
          <a:r>
            <a:rPr lang="en-US" dirty="0" smtClean="0"/>
            <a:t>Dr. Michelle Shiota</a:t>
          </a:r>
          <a:endParaRPr lang="en-US" dirty="0"/>
        </a:p>
      </dgm:t>
    </dgm:pt>
    <dgm:pt modelId="{5AE2B1BA-5B89-4A00-A836-642E1F73E957}" type="parTrans" cxnId="{5F6697CD-D82C-4C7F-9889-EBDA36754469}">
      <dgm:prSet/>
      <dgm:spPr/>
      <dgm:t>
        <a:bodyPr/>
        <a:lstStyle/>
        <a:p>
          <a:endParaRPr lang="en-US"/>
        </a:p>
      </dgm:t>
    </dgm:pt>
    <dgm:pt modelId="{DCFAACCA-2D46-4FA4-B75E-ECE781373CBC}" type="sibTrans" cxnId="{5F6697CD-D82C-4C7F-9889-EBDA36754469}">
      <dgm:prSet/>
      <dgm:spPr/>
      <dgm:t>
        <a:bodyPr/>
        <a:lstStyle/>
        <a:p>
          <a:endParaRPr lang="en-US"/>
        </a:p>
      </dgm:t>
    </dgm:pt>
    <dgm:pt modelId="{6911C246-13EB-405A-BC4A-7CE00F9C1C0A}">
      <dgm:prSet phldrT="[Text]"/>
      <dgm:spPr/>
      <dgm:t>
        <a:bodyPr/>
        <a:lstStyle/>
        <a:p>
          <a:r>
            <a:rPr lang="en-US" dirty="0" smtClean="0"/>
            <a:t>Social Interaction Assistant</a:t>
          </a:r>
          <a:endParaRPr lang="en-US" dirty="0"/>
        </a:p>
      </dgm:t>
    </dgm:pt>
    <dgm:pt modelId="{36DC640B-64DA-479E-A389-D76BB400FECA}" type="parTrans" cxnId="{456BD28A-E6DF-4A72-A56F-D34225A94A22}">
      <dgm:prSet/>
      <dgm:spPr/>
      <dgm:t>
        <a:bodyPr/>
        <a:lstStyle/>
        <a:p>
          <a:endParaRPr lang="en-US"/>
        </a:p>
      </dgm:t>
    </dgm:pt>
    <dgm:pt modelId="{74C48658-9140-4881-933D-FB9AEC547479}" type="sibTrans" cxnId="{456BD28A-E6DF-4A72-A56F-D34225A94A22}">
      <dgm:prSet/>
      <dgm:spPr/>
      <dgm:t>
        <a:bodyPr/>
        <a:lstStyle/>
        <a:p>
          <a:endParaRPr lang="en-US"/>
        </a:p>
      </dgm:t>
    </dgm:pt>
    <dgm:pt modelId="{5808465D-AF45-4E5E-9A4E-FD9A2D065540}">
      <dgm:prSet phldrT="[Text]"/>
      <dgm:spPr/>
      <dgm:t>
        <a:bodyPr/>
        <a:lstStyle/>
        <a:p>
          <a:r>
            <a:rPr lang="en-US" dirty="0" smtClean="0"/>
            <a:t>Dr. Panch</a:t>
          </a:r>
          <a:endParaRPr lang="en-US" dirty="0"/>
        </a:p>
      </dgm:t>
    </dgm:pt>
    <dgm:pt modelId="{572BC8A4-A10F-4440-AA48-BA331EC37B44}" type="parTrans" cxnId="{F70C32C6-2BAF-4B84-B293-6196EBFE291C}">
      <dgm:prSet/>
      <dgm:spPr/>
      <dgm:t>
        <a:bodyPr/>
        <a:lstStyle/>
        <a:p>
          <a:endParaRPr lang="en-US"/>
        </a:p>
      </dgm:t>
    </dgm:pt>
    <dgm:pt modelId="{9DAB3B12-D8E3-44E3-A756-B25EDCB1EDFF}" type="sibTrans" cxnId="{F70C32C6-2BAF-4B84-B293-6196EBFE291C}">
      <dgm:prSet/>
      <dgm:spPr/>
      <dgm:t>
        <a:bodyPr/>
        <a:lstStyle/>
        <a:p>
          <a:endParaRPr lang="en-US"/>
        </a:p>
      </dgm:t>
    </dgm:pt>
    <dgm:pt modelId="{09F6CD2C-8A48-4C5B-B7A8-70CEB07240E4}">
      <dgm:prSet phldrT="[Text]"/>
      <dgm:spPr/>
      <dgm:t>
        <a:bodyPr/>
        <a:lstStyle/>
        <a:p>
          <a:r>
            <a:rPr lang="en-US" dirty="0" smtClean="0"/>
            <a:t>Dr. John Black</a:t>
          </a:r>
          <a:endParaRPr lang="en-US" dirty="0"/>
        </a:p>
      </dgm:t>
    </dgm:pt>
    <dgm:pt modelId="{BEBF5B91-DBA6-455B-B48A-079E4323D0BC}" type="parTrans" cxnId="{C29FBED2-0555-4C41-B596-01F4CC1B6914}">
      <dgm:prSet/>
      <dgm:spPr/>
      <dgm:t>
        <a:bodyPr/>
        <a:lstStyle/>
        <a:p>
          <a:endParaRPr lang="en-US"/>
        </a:p>
      </dgm:t>
    </dgm:pt>
    <dgm:pt modelId="{792E1FD5-3B3C-489E-AF81-94098718B2EC}" type="sibTrans" cxnId="{C29FBED2-0555-4C41-B596-01F4CC1B6914}">
      <dgm:prSet/>
      <dgm:spPr/>
      <dgm:t>
        <a:bodyPr/>
        <a:lstStyle/>
        <a:p>
          <a:endParaRPr lang="en-US"/>
        </a:p>
      </dgm:t>
    </dgm:pt>
    <dgm:pt modelId="{08D36DD4-DEDD-4EB5-B9FA-1F2263A4697D}">
      <dgm:prSet phldrT="[Text]"/>
      <dgm:spPr/>
      <dgm:t>
        <a:bodyPr/>
        <a:lstStyle/>
        <a:p>
          <a:r>
            <a:rPr lang="en-US" dirty="0" smtClean="0"/>
            <a:t>Identity of the person</a:t>
          </a:r>
          <a:endParaRPr lang="en-US" dirty="0"/>
        </a:p>
      </dgm:t>
    </dgm:pt>
    <dgm:pt modelId="{BFBD25FF-5D58-4091-9E3F-08AFE388383D}" type="parTrans" cxnId="{65C00F1B-57C5-4D73-B5C4-84472F098A2D}">
      <dgm:prSet/>
      <dgm:spPr/>
      <dgm:t>
        <a:bodyPr/>
        <a:lstStyle/>
        <a:p>
          <a:endParaRPr lang="en-US"/>
        </a:p>
      </dgm:t>
    </dgm:pt>
    <dgm:pt modelId="{6EC2EA65-8232-4938-8ADF-2311AA8D0D8B}" type="sibTrans" cxnId="{65C00F1B-57C5-4D73-B5C4-84472F098A2D}">
      <dgm:prSet/>
      <dgm:spPr/>
      <dgm:t>
        <a:bodyPr/>
        <a:lstStyle/>
        <a:p>
          <a:endParaRPr lang="en-US"/>
        </a:p>
      </dgm:t>
    </dgm:pt>
    <dgm:pt modelId="{08AAE8BC-4008-4E2A-9F25-CC8C6C04EAB9}">
      <dgm:prSet phldrT="[Text]"/>
      <dgm:spPr/>
      <dgm:t>
        <a:bodyPr/>
        <a:lstStyle/>
        <a:p>
          <a:r>
            <a:rPr lang="en-US" dirty="0" err="1" smtClean="0"/>
            <a:t>Vineeth</a:t>
          </a:r>
          <a:r>
            <a:rPr lang="en-US" dirty="0" smtClean="0"/>
            <a:t> </a:t>
          </a:r>
          <a:r>
            <a:rPr lang="en-US" dirty="0" err="1" smtClean="0"/>
            <a:t>Balasumbramanian</a:t>
          </a:r>
          <a:endParaRPr lang="en-US" dirty="0"/>
        </a:p>
      </dgm:t>
    </dgm:pt>
    <dgm:pt modelId="{DD2C0384-EABE-4B5C-BEEE-03EFA123CE4D}" type="parTrans" cxnId="{D6E7B7EB-0231-44F6-BB97-923515793F7F}">
      <dgm:prSet/>
      <dgm:spPr/>
      <dgm:t>
        <a:bodyPr/>
        <a:lstStyle/>
        <a:p>
          <a:endParaRPr lang="en-US"/>
        </a:p>
      </dgm:t>
    </dgm:pt>
    <dgm:pt modelId="{7A40CB36-564C-4601-B995-A40F758C6995}" type="sibTrans" cxnId="{D6E7B7EB-0231-44F6-BB97-923515793F7F}">
      <dgm:prSet/>
      <dgm:spPr/>
      <dgm:t>
        <a:bodyPr/>
        <a:lstStyle/>
        <a:p>
          <a:endParaRPr lang="en-US"/>
        </a:p>
      </dgm:t>
    </dgm:pt>
    <dgm:pt modelId="{1A8FDBF8-5B3D-449B-B57B-76CDAEEB1247}">
      <dgm:prSet phldrT="[Text]"/>
      <dgm:spPr/>
      <dgm:t>
        <a:bodyPr/>
        <a:lstStyle/>
        <a:p>
          <a:r>
            <a:rPr lang="en-US" dirty="0" smtClean="0"/>
            <a:t>Dr. John Black</a:t>
          </a:r>
          <a:endParaRPr lang="en-US" dirty="0"/>
        </a:p>
      </dgm:t>
    </dgm:pt>
    <dgm:pt modelId="{DEEF3DB4-DCED-461C-9C42-E67288E3A3BE}" type="parTrans" cxnId="{6FFE74B7-F3A3-45DD-878D-1C9F51E60198}">
      <dgm:prSet/>
      <dgm:spPr/>
      <dgm:t>
        <a:bodyPr/>
        <a:lstStyle/>
        <a:p>
          <a:endParaRPr lang="en-US"/>
        </a:p>
      </dgm:t>
    </dgm:pt>
    <dgm:pt modelId="{F79C4AD1-9B50-48F8-BAC4-F20B740CF7D5}" type="sibTrans" cxnId="{6FFE74B7-F3A3-45DD-878D-1C9F51E60198}">
      <dgm:prSet/>
      <dgm:spPr/>
      <dgm:t>
        <a:bodyPr/>
        <a:lstStyle/>
        <a:p>
          <a:endParaRPr lang="en-US"/>
        </a:p>
      </dgm:t>
    </dgm:pt>
    <dgm:pt modelId="{FE97F0B3-04BD-4009-A712-484947DC5F47}">
      <dgm:prSet phldrT="[Text]"/>
      <dgm:spPr/>
      <dgm:t>
        <a:bodyPr/>
        <a:lstStyle/>
        <a:p>
          <a:r>
            <a:rPr lang="en-US" dirty="0" smtClean="0"/>
            <a:t>Greg Little</a:t>
          </a:r>
          <a:endParaRPr lang="en-US" dirty="0"/>
        </a:p>
      </dgm:t>
    </dgm:pt>
    <dgm:pt modelId="{82712DFD-5CC2-42D3-8C88-DFFF631AF97E}" type="parTrans" cxnId="{63C608D5-A785-4458-838D-C90BD352C341}">
      <dgm:prSet/>
      <dgm:spPr/>
      <dgm:t>
        <a:bodyPr/>
        <a:lstStyle/>
        <a:p>
          <a:endParaRPr lang="en-US"/>
        </a:p>
      </dgm:t>
    </dgm:pt>
    <dgm:pt modelId="{85CBE97E-6D45-48E3-93C8-D52AADE8E95D}" type="sibTrans" cxnId="{63C608D5-A785-4458-838D-C90BD352C341}">
      <dgm:prSet/>
      <dgm:spPr/>
      <dgm:t>
        <a:bodyPr/>
        <a:lstStyle/>
        <a:p>
          <a:endParaRPr lang="en-US"/>
        </a:p>
      </dgm:t>
    </dgm:pt>
    <dgm:pt modelId="{722D5FEF-C94E-4AF0-AD2B-D2607184E788}">
      <dgm:prSet phldrT="[Text]"/>
      <dgm:spPr/>
      <dgm:t>
        <a:bodyPr/>
        <a:lstStyle/>
        <a:p>
          <a:r>
            <a:rPr lang="en-US" b="0" i="0" dirty="0" smtClean="0"/>
            <a:t>Michael </a:t>
          </a:r>
          <a:r>
            <a:rPr lang="en-US" b="0" i="0" dirty="0" err="1" smtClean="0"/>
            <a:t>Astrauskas</a:t>
          </a:r>
          <a:endParaRPr lang="en-US" dirty="0"/>
        </a:p>
      </dgm:t>
    </dgm:pt>
    <dgm:pt modelId="{F063E155-7680-4A62-9834-FCEB7C711417}" type="parTrans" cxnId="{0C309FD4-B107-4F6C-8956-582F932B04B7}">
      <dgm:prSet/>
      <dgm:spPr/>
      <dgm:t>
        <a:bodyPr/>
        <a:lstStyle/>
        <a:p>
          <a:endParaRPr lang="en-US"/>
        </a:p>
      </dgm:t>
    </dgm:pt>
    <dgm:pt modelId="{EB2040C9-4BC4-456A-8D49-4BFF50D665D6}" type="sibTrans" cxnId="{0C309FD4-B107-4F6C-8956-582F932B04B7}">
      <dgm:prSet/>
      <dgm:spPr/>
      <dgm:t>
        <a:bodyPr/>
        <a:lstStyle/>
        <a:p>
          <a:endParaRPr lang="en-US"/>
        </a:p>
      </dgm:t>
    </dgm:pt>
    <dgm:pt modelId="{6D6C0FA4-432D-481F-A6D1-19690C1725F1}" type="pres">
      <dgm:prSet presAssocID="{74B5F074-6722-4061-AC8C-53B37A76B2A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B1D143-B50D-4A34-8215-81A2E464B3CA}" type="pres">
      <dgm:prSet presAssocID="{B08D7350-C6D4-4C10-9F60-0EC53C923DB2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553FD-54CA-4D08-9468-BDC221E5CE33}" type="pres">
      <dgm:prSet presAssocID="{B08D7350-C6D4-4C10-9F60-0EC53C923DB2}" presName="childTex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731860-CA3E-4CB2-81D7-E64ADDF76724}" type="pres">
      <dgm:prSet presAssocID="{6FB61ECF-DC1C-4A0D-B6AF-60B2FF95DFAD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89894-9DA7-465F-838D-EA4C4F213337}" type="pres">
      <dgm:prSet presAssocID="{6FB61ECF-DC1C-4A0D-B6AF-60B2FF95DFAD}" presName="childTex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1DA98D-4E19-4E87-8A3B-AF5540685EF6}" type="pres">
      <dgm:prSet presAssocID="{02526C74-FAC3-4907-AEA2-AAB3042A8F50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49DF9-1BDB-4880-B990-A3565449BE5A}" type="pres">
      <dgm:prSet presAssocID="{02526C74-FAC3-4907-AEA2-AAB3042A8F50}" presName="childTex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E33707-5B00-4D4B-B2D9-395F58B8D0FD}" type="pres">
      <dgm:prSet presAssocID="{CAF1F701-DDE2-4697-9E58-777168FB2D62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8C6167-E985-41C6-A5A6-28EDE24311C6}" type="pres">
      <dgm:prSet presAssocID="{CAF1F701-DDE2-4697-9E58-777168FB2D62}" presName="childTex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B83EB-20D0-4FC5-983B-8D70FF46D8CA}" type="pres">
      <dgm:prSet presAssocID="{08D36DD4-DEDD-4EB5-B9FA-1F2263A4697D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01F8F-B21E-44DC-80EF-49F7BC76AE5E}" type="pres">
      <dgm:prSet presAssocID="{08D36DD4-DEDD-4EB5-B9FA-1F2263A4697D}" presName="childTex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300E4C-C9C8-46D8-96F2-D855B60FB3CE}" type="pres">
      <dgm:prSet presAssocID="{6911C246-13EB-405A-BC4A-7CE00F9C1C0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5F3D40-A7B1-4F6E-A80B-521DD559B797}" type="pres">
      <dgm:prSet presAssocID="{6911C246-13EB-405A-BC4A-7CE00F9C1C0A}" presName="childTex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487E84-4091-48D7-8548-63136715B10C}" type="presOf" srcId="{09F6CD2C-8A48-4C5B-B7A8-70CEB07240E4}" destId="{435F3D40-A7B1-4F6E-A80B-521DD559B797}" srcOrd="0" destOrd="1" presId="urn:microsoft.com/office/officeart/2005/8/layout/vList2"/>
    <dgm:cxn modelId="{456BD28A-E6DF-4A72-A56F-D34225A94A22}" srcId="{74B5F074-6722-4061-AC8C-53B37A76B2AD}" destId="{6911C246-13EB-405A-BC4A-7CE00F9C1C0A}" srcOrd="5" destOrd="0" parTransId="{36DC640B-64DA-479E-A389-D76BB400FECA}" sibTransId="{74C48658-9140-4881-933D-FB9AEC547479}"/>
    <dgm:cxn modelId="{6E157FA9-FB6B-485A-8BD8-8453C360DBB2}" type="presOf" srcId="{CA279DE0-F79A-4B9B-BFB5-70DA5E831F8E}" destId="{C9949DF9-1BDB-4880-B990-A3565449BE5A}" srcOrd="0" destOrd="2" presId="urn:microsoft.com/office/officeart/2005/8/layout/vList2"/>
    <dgm:cxn modelId="{D0D81AE7-383C-4589-BF52-5AA8F53B9D2A}" srcId="{B08D7350-C6D4-4C10-9F60-0EC53C923DB2}" destId="{FA59D978-543A-4F1A-AB63-0B992128B648}" srcOrd="0" destOrd="0" parTransId="{48A7BDBF-D96E-4C0C-A7F4-10C378E72C8B}" sibTransId="{B0C1C532-2340-4B40-BDC1-AA4AA164E174}"/>
    <dgm:cxn modelId="{90DB1C56-A6E2-4FF3-A27C-9E466042E8F6}" type="presOf" srcId="{74B5F074-6722-4061-AC8C-53B37A76B2AD}" destId="{6D6C0FA4-432D-481F-A6D1-19690C1725F1}" srcOrd="0" destOrd="0" presId="urn:microsoft.com/office/officeart/2005/8/layout/vList2"/>
    <dgm:cxn modelId="{3B0FA678-95CA-4B30-B77A-7AA012F41777}" type="presOf" srcId="{5808465D-AF45-4E5E-9A4E-FD9A2D065540}" destId="{435F3D40-A7B1-4F6E-A80B-521DD559B797}" srcOrd="0" destOrd="0" presId="urn:microsoft.com/office/officeart/2005/8/layout/vList2"/>
    <dgm:cxn modelId="{C5C11AE6-7195-4DBB-AADA-211CEE0DE104}" type="presOf" srcId="{08AAE8BC-4008-4E2A-9F25-CC8C6C04EAB9}" destId="{14401F8F-B21E-44DC-80EF-49F7BC76AE5E}" srcOrd="0" destOrd="0" presId="urn:microsoft.com/office/officeart/2005/8/layout/vList2"/>
    <dgm:cxn modelId="{65C00F1B-57C5-4D73-B5C4-84472F098A2D}" srcId="{74B5F074-6722-4061-AC8C-53B37A76B2AD}" destId="{08D36DD4-DEDD-4EB5-B9FA-1F2263A4697D}" srcOrd="4" destOrd="0" parTransId="{BFBD25FF-5D58-4091-9E3F-08AFE388383D}" sibTransId="{6EC2EA65-8232-4938-8ADF-2311AA8D0D8B}"/>
    <dgm:cxn modelId="{63C608D5-A785-4458-838D-C90BD352C341}" srcId="{08D36DD4-DEDD-4EB5-B9FA-1F2263A4697D}" destId="{FE97F0B3-04BD-4009-A712-484947DC5F47}" srcOrd="1" destOrd="0" parTransId="{82712DFD-5CC2-42D3-8C88-DFFF631AF97E}" sibTransId="{85CBE97E-6D45-48E3-93C8-D52AADE8E95D}"/>
    <dgm:cxn modelId="{4381ED1B-8EB1-46F5-9BFE-DB0D5566C265}" type="presOf" srcId="{85D81307-AAEF-4563-A148-A7F871C9D714}" destId="{A25553FD-54CA-4D08-9468-BDC221E5CE33}" srcOrd="0" destOrd="1" presId="urn:microsoft.com/office/officeart/2005/8/layout/vList2"/>
    <dgm:cxn modelId="{0C309FD4-B107-4F6C-8956-582F932B04B7}" srcId="{08D36DD4-DEDD-4EB5-B9FA-1F2263A4697D}" destId="{722D5FEF-C94E-4AF0-AD2B-D2607184E788}" srcOrd="2" destOrd="0" parTransId="{F063E155-7680-4A62-9834-FCEB7C711417}" sibTransId="{EB2040C9-4BC4-456A-8D49-4BFF50D665D6}"/>
    <dgm:cxn modelId="{452EED14-4CA1-4E6E-9CFF-6C92593F2938}" type="presOf" srcId="{6FB61ECF-DC1C-4A0D-B6AF-60B2FF95DFAD}" destId="{06731860-CA3E-4CB2-81D7-E64ADDF76724}" srcOrd="0" destOrd="0" presId="urn:microsoft.com/office/officeart/2005/8/layout/vList2"/>
    <dgm:cxn modelId="{0C6A06E8-FC76-46D8-B9F6-44BB5FB0BF3E}" type="presOf" srcId="{12D1F396-A006-4FE8-BD96-35FFBF1F2B5E}" destId="{C9949DF9-1BDB-4880-B990-A3565449BE5A}" srcOrd="0" destOrd="3" presId="urn:microsoft.com/office/officeart/2005/8/layout/vList2"/>
    <dgm:cxn modelId="{70BBCED7-0AD7-41BA-AE45-4AFE57FD9181}" type="presOf" srcId="{B08D7350-C6D4-4C10-9F60-0EC53C923DB2}" destId="{86B1D143-B50D-4A34-8215-81A2E464B3CA}" srcOrd="0" destOrd="0" presId="urn:microsoft.com/office/officeart/2005/8/layout/vList2"/>
    <dgm:cxn modelId="{2EAEEC5E-F051-4E4E-AD99-D63529532045}" srcId="{CAF1F701-DDE2-4697-9E58-777168FB2D62}" destId="{A5F325FA-6B28-4BD5-A2FB-DAE5E6D5171F}" srcOrd="0" destOrd="0" parTransId="{AA2E4AD0-2E44-4CD1-B017-AD76388310FD}" sibTransId="{FF2E20BA-3868-4DE4-BC15-A0C5E537C0B0}"/>
    <dgm:cxn modelId="{6A516DE3-AF63-4588-B419-192F95FA629A}" type="presOf" srcId="{FE97F0B3-04BD-4009-A712-484947DC5F47}" destId="{14401F8F-B21E-44DC-80EF-49F7BC76AE5E}" srcOrd="0" destOrd="1" presId="urn:microsoft.com/office/officeart/2005/8/layout/vList2"/>
    <dgm:cxn modelId="{C29FBED2-0555-4C41-B596-01F4CC1B6914}" srcId="{6911C246-13EB-405A-BC4A-7CE00F9C1C0A}" destId="{09F6CD2C-8A48-4C5B-B7A8-70CEB07240E4}" srcOrd="1" destOrd="0" parTransId="{BEBF5B91-DBA6-455B-B48A-079E4323D0BC}" sibTransId="{792E1FD5-3B3C-489E-AF81-94098718B2EC}"/>
    <dgm:cxn modelId="{3B9D643B-1DD7-4048-AAC5-A5EFE092AA81}" type="presOf" srcId="{FA59D978-543A-4F1A-AB63-0B992128B648}" destId="{A25553FD-54CA-4D08-9468-BDC221E5CE33}" srcOrd="0" destOrd="0" presId="urn:microsoft.com/office/officeart/2005/8/layout/vList2"/>
    <dgm:cxn modelId="{6FFE74B7-F3A3-45DD-878D-1C9F51E60198}" srcId="{08D36DD4-DEDD-4EB5-B9FA-1F2263A4697D}" destId="{1A8FDBF8-5B3D-449B-B57B-76CDAEEB1247}" srcOrd="3" destOrd="0" parTransId="{DEEF3DB4-DCED-461C-9C42-E67288E3A3BE}" sibTransId="{F79C4AD1-9B50-48F8-BAC4-F20B740CF7D5}"/>
    <dgm:cxn modelId="{5F6697CD-D82C-4C7F-9889-EBDA36754469}" srcId="{CAF1F701-DDE2-4697-9E58-777168FB2D62}" destId="{B1352D7D-6EA6-4965-8C61-13FEC8BABD2C}" srcOrd="2" destOrd="0" parTransId="{5AE2B1BA-5B89-4A00-A836-642E1F73E957}" sibTransId="{DCFAACCA-2D46-4FA4-B75E-ECE781373CBC}"/>
    <dgm:cxn modelId="{A0F33173-12D8-4FCA-870D-13AD40B5C1B7}" type="presOf" srcId="{EA8CF625-3BF1-4A27-B0D2-38CA165E8E19}" destId="{C9949DF9-1BDB-4880-B990-A3565449BE5A}" srcOrd="0" destOrd="0" presId="urn:microsoft.com/office/officeart/2005/8/layout/vList2"/>
    <dgm:cxn modelId="{BC987E49-3930-4A48-B439-9BC353098346}" srcId="{74B5F074-6722-4061-AC8C-53B37A76B2AD}" destId="{CAF1F701-DDE2-4697-9E58-777168FB2D62}" srcOrd="3" destOrd="0" parTransId="{D932751F-9756-4014-9095-C14FF312C73E}" sibTransId="{44D0353B-1C19-4CB9-A387-FFA2F55AF6C8}"/>
    <dgm:cxn modelId="{554E500B-0375-447A-B1EB-5EEDD2D3AE60}" type="presOf" srcId="{6CB74476-2249-41E6-A182-249C6083BBF8}" destId="{A25553FD-54CA-4D08-9468-BDC221E5CE33}" srcOrd="0" destOrd="2" presId="urn:microsoft.com/office/officeart/2005/8/layout/vList2"/>
    <dgm:cxn modelId="{F70C32C6-2BAF-4B84-B293-6196EBFE291C}" srcId="{6911C246-13EB-405A-BC4A-7CE00F9C1C0A}" destId="{5808465D-AF45-4E5E-9A4E-FD9A2D065540}" srcOrd="0" destOrd="0" parTransId="{572BC8A4-A10F-4440-AA48-BA331EC37B44}" sibTransId="{9DAB3B12-D8E3-44E3-A756-B25EDCB1EDFF}"/>
    <dgm:cxn modelId="{8650839F-5784-4A6F-B629-70D15AA6038B}" srcId="{74B5F074-6722-4061-AC8C-53B37A76B2AD}" destId="{02526C74-FAC3-4907-AEA2-AAB3042A8F50}" srcOrd="2" destOrd="0" parTransId="{4E3EFF45-457B-4A95-B0F8-047027B2FB8C}" sibTransId="{C9B77D98-8F4A-45F4-9A33-3768A49FB04E}"/>
    <dgm:cxn modelId="{0F599C8D-841B-4D4F-B584-E9E624F2191F}" type="presOf" srcId="{08D36DD4-DEDD-4EB5-B9FA-1F2263A4697D}" destId="{CBEB83EB-20D0-4FC5-983B-8D70FF46D8CA}" srcOrd="0" destOrd="0" presId="urn:microsoft.com/office/officeart/2005/8/layout/vList2"/>
    <dgm:cxn modelId="{08319D3B-BFF3-4AD8-9F6F-AFE0BB968C04}" type="presOf" srcId="{CAF1F701-DDE2-4697-9E58-777168FB2D62}" destId="{83E33707-5B00-4D4B-B2D9-395F58B8D0FD}" srcOrd="0" destOrd="0" presId="urn:microsoft.com/office/officeart/2005/8/layout/vList2"/>
    <dgm:cxn modelId="{905137E0-2F6A-46B1-865D-56B323318E21}" srcId="{02526C74-FAC3-4907-AEA2-AAB3042A8F50}" destId="{EA8CF625-3BF1-4A27-B0D2-38CA165E8E19}" srcOrd="0" destOrd="0" parTransId="{0EBA090F-99B1-4343-B8E9-ED08FB6209C9}" sibTransId="{E7FDB7E6-4976-4DD6-9D70-D943242B084E}"/>
    <dgm:cxn modelId="{05050F99-A44A-4D92-ABFC-25E33DEBDA48}" srcId="{6FB61ECF-DC1C-4A0D-B6AF-60B2FF95DFAD}" destId="{09DB69D9-49DF-47AB-84D0-59083DF4E6CB}" srcOrd="0" destOrd="0" parTransId="{C9926F84-405C-4502-A9AF-8DEF3C64F99F}" sibTransId="{73960A66-D846-4E2A-819E-DD6811AE4087}"/>
    <dgm:cxn modelId="{30108596-8429-492A-B933-4EE0A1DD4159}" type="presOf" srcId="{34DB722A-D694-4179-9F89-E87721434308}" destId="{C58C6167-E985-41C6-A5A6-28EDE24311C6}" srcOrd="0" destOrd="1" presId="urn:microsoft.com/office/officeart/2005/8/layout/vList2"/>
    <dgm:cxn modelId="{057F0F90-2230-415C-839D-0531FD58417C}" srcId="{B08D7350-C6D4-4C10-9F60-0EC53C923DB2}" destId="{85D81307-AAEF-4563-A148-A7F871C9D714}" srcOrd="1" destOrd="0" parTransId="{13868F41-3C1A-43E5-BD5D-762ED213D21C}" sibTransId="{19D99DB9-5506-4B9C-925C-51E4C752ECAB}"/>
    <dgm:cxn modelId="{16CED4F9-1542-4E2C-AA94-09C5F7E7B95C}" type="presOf" srcId="{A5F325FA-6B28-4BD5-A2FB-DAE5E6D5171F}" destId="{C58C6167-E985-41C6-A5A6-28EDE24311C6}" srcOrd="0" destOrd="0" presId="urn:microsoft.com/office/officeart/2005/8/layout/vList2"/>
    <dgm:cxn modelId="{9884E47E-4A0B-474E-A80F-F34171E398A4}" type="presOf" srcId="{722D5FEF-C94E-4AF0-AD2B-D2607184E788}" destId="{14401F8F-B21E-44DC-80EF-49F7BC76AE5E}" srcOrd="0" destOrd="2" presId="urn:microsoft.com/office/officeart/2005/8/layout/vList2"/>
    <dgm:cxn modelId="{E343FDDE-4C8A-445C-B66B-C8FB853CBCD1}" type="presOf" srcId="{66FFAE9B-AD5A-4197-A457-13E67FFE4EDC}" destId="{C9949DF9-1BDB-4880-B990-A3565449BE5A}" srcOrd="0" destOrd="1" presId="urn:microsoft.com/office/officeart/2005/8/layout/vList2"/>
    <dgm:cxn modelId="{1BE38FF3-B8D8-4401-A28C-D4DFDB6160FF}" srcId="{74B5F074-6722-4061-AC8C-53B37A76B2AD}" destId="{B08D7350-C6D4-4C10-9F60-0EC53C923DB2}" srcOrd="0" destOrd="0" parTransId="{B346AD68-093F-4184-AEA2-5DF1345C7119}" sibTransId="{42D94D47-658F-47F8-B83D-D270B4FC15CC}"/>
    <dgm:cxn modelId="{D6E7B7EB-0231-44F6-BB97-923515793F7F}" srcId="{08D36DD4-DEDD-4EB5-B9FA-1F2263A4697D}" destId="{08AAE8BC-4008-4E2A-9F25-CC8C6C04EAB9}" srcOrd="0" destOrd="0" parTransId="{DD2C0384-EABE-4B5C-BEEE-03EFA123CE4D}" sibTransId="{7A40CB36-564C-4601-B995-A40F758C6995}"/>
    <dgm:cxn modelId="{EE8E9F48-0A1A-4696-8D02-59755F94E25F}" srcId="{02526C74-FAC3-4907-AEA2-AAB3042A8F50}" destId="{CA279DE0-F79A-4B9B-BFB5-70DA5E831F8E}" srcOrd="2" destOrd="0" parTransId="{29F335D4-6B03-4A3A-8D19-8B907D8B5037}" sibTransId="{31B042CA-1C4C-4927-88CD-8D71FA7F5A7C}"/>
    <dgm:cxn modelId="{0EC37C44-5CCF-47D7-818E-C0FB33D69E29}" type="presOf" srcId="{6911C246-13EB-405A-BC4A-7CE00F9C1C0A}" destId="{5B300E4C-C9C8-46D8-96F2-D855B60FB3CE}" srcOrd="0" destOrd="0" presId="urn:microsoft.com/office/officeart/2005/8/layout/vList2"/>
    <dgm:cxn modelId="{70DBF266-ECFB-4F58-889F-27C797330C0F}" type="presOf" srcId="{1A8FDBF8-5B3D-449B-B57B-76CDAEEB1247}" destId="{14401F8F-B21E-44DC-80EF-49F7BC76AE5E}" srcOrd="0" destOrd="3" presId="urn:microsoft.com/office/officeart/2005/8/layout/vList2"/>
    <dgm:cxn modelId="{5E70B8C6-6B85-4150-B01F-FCBC2F4D84E6}" srcId="{74B5F074-6722-4061-AC8C-53B37A76B2AD}" destId="{6FB61ECF-DC1C-4A0D-B6AF-60B2FF95DFAD}" srcOrd="1" destOrd="0" parTransId="{7E9D1B5A-CD94-4E14-9A53-8C1AF8605196}" sibTransId="{02D8C797-2821-4C20-A6C2-8C27BB5E63CE}"/>
    <dgm:cxn modelId="{9D92D796-703A-4519-BA81-FE867EE7C359}" type="presOf" srcId="{B1352D7D-6EA6-4965-8C61-13FEC8BABD2C}" destId="{C58C6167-E985-41C6-A5A6-28EDE24311C6}" srcOrd="0" destOrd="2" presId="urn:microsoft.com/office/officeart/2005/8/layout/vList2"/>
    <dgm:cxn modelId="{27F6EAC7-67FE-4117-8D9A-95C1C595960B}" srcId="{02526C74-FAC3-4907-AEA2-AAB3042A8F50}" destId="{12D1F396-A006-4FE8-BD96-35FFBF1F2B5E}" srcOrd="3" destOrd="0" parTransId="{D8EFE489-60DA-4224-9168-FA711CED0965}" sibTransId="{154D188E-6CB7-422D-92EE-3CBAF60D9E2C}"/>
    <dgm:cxn modelId="{DF1B97DB-80B2-4845-BAA7-F4D0771A8533}" srcId="{02526C74-FAC3-4907-AEA2-AAB3042A8F50}" destId="{66FFAE9B-AD5A-4197-A457-13E67FFE4EDC}" srcOrd="1" destOrd="0" parTransId="{32D6EB12-F00E-45AF-B9EC-69959642C934}" sibTransId="{82F6C909-6536-41D4-BB45-96D79293BB3A}"/>
    <dgm:cxn modelId="{1A9299C7-BC80-4DC4-8993-1AB411A0C504}" type="presOf" srcId="{02526C74-FAC3-4907-AEA2-AAB3042A8F50}" destId="{FE1DA98D-4E19-4E87-8A3B-AF5540685EF6}" srcOrd="0" destOrd="0" presId="urn:microsoft.com/office/officeart/2005/8/layout/vList2"/>
    <dgm:cxn modelId="{34470AEE-56F2-4763-AA4C-8C708F46C570}" type="presOf" srcId="{09DB69D9-49DF-47AB-84D0-59083DF4E6CB}" destId="{1CB89894-9DA7-465F-838D-EA4C4F213337}" srcOrd="0" destOrd="0" presId="urn:microsoft.com/office/officeart/2005/8/layout/vList2"/>
    <dgm:cxn modelId="{13DA43FE-FA15-41E5-9853-2AE5F33D8CE3}" srcId="{B08D7350-C6D4-4C10-9F60-0EC53C923DB2}" destId="{6CB74476-2249-41E6-A182-249C6083BBF8}" srcOrd="2" destOrd="0" parTransId="{514F3EFD-2BBF-41D8-9768-295DD4094A69}" sibTransId="{8A54AB26-1EA2-4864-AF7E-AE628650BDF0}"/>
    <dgm:cxn modelId="{0E22934A-521C-45B9-B796-84D2A57B5237}" srcId="{CAF1F701-DDE2-4697-9E58-777168FB2D62}" destId="{34DB722A-D694-4179-9F89-E87721434308}" srcOrd="1" destOrd="0" parTransId="{9FCE769C-2B02-4112-93A8-B99251C915D5}" sibTransId="{71AEBEB7-B433-4F69-A656-BA78305DA25A}"/>
    <dgm:cxn modelId="{6680AAD3-8D13-42A5-9054-CA7F980DF403}" type="presParOf" srcId="{6D6C0FA4-432D-481F-A6D1-19690C1725F1}" destId="{86B1D143-B50D-4A34-8215-81A2E464B3CA}" srcOrd="0" destOrd="0" presId="urn:microsoft.com/office/officeart/2005/8/layout/vList2"/>
    <dgm:cxn modelId="{E70CE2F9-434C-4E16-8676-46F47FF7803D}" type="presParOf" srcId="{6D6C0FA4-432D-481F-A6D1-19690C1725F1}" destId="{A25553FD-54CA-4D08-9468-BDC221E5CE33}" srcOrd="1" destOrd="0" presId="urn:microsoft.com/office/officeart/2005/8/layout/vList2"/>
    <dgm:cxn modelId="{759EDBA2-BEA6-4DD2-A118-B2EC1AC49F13}" type="presParOf" srcId="{6D6C0FA4-432D-481F-A6D1-19690C1725F1}" destId="{06731860-CA3E-4CB2-81D7-E64ADDF76724}" srcOrd="2" destOrd="0" presId="urn:microsoft.com/office/officeart/2005/8/layout/vList2"/>
    <dgm:cxn modelId="{6245BF38-8751-464B-A4EF-0646D44CD372}" type="presParOf" srcId="{6D6C0FA4-432D-481F-A6D1-19690C1725F1}" destId="{1CB89894-9DA7-465F-838D-EA4C4F213337}" srcOrd="3" destOrd="0" presId="urn:microsoft.com/office/officeart/2005/8/layout/vList2"/>
    <dgm:cxn modelId="{3B93FC35-ADFF-41E8-8970-D05766A3E13C}" type="presParOf" srcId="{6D6C0FA4-432D-481F-A6D1-19690C1725F1}" destId="{FE1DA98D-4E19-4E87-8A3B-AF5540685EF6}" srcOrd="4" destOrd="0" presId="urn:microsoft.com/office/officeart/2005/8/layout/vList2"/>
    <dgm:cxn modelId="{C096F247-2D6E-408B-8F03-A161C8036B99}" type="presParOf" srcId="{6D6C0FA4-432D-481F-A6D1-19690C1725F1}" destId="{C9949DF9-1BDB-4880-B990-A3565449BE5A}" srcOrd="5" destOrd="0" presId="urn:microsoft.com/office/officeart/2005/8/layout/vList2"/>
    <dgm:cxn modelId="{EE7DCF58-97B8-4016-B649-0E95870FED6F}" type="presParOf" srcId="{6D6C0FA4-432D-481F-A6D1-19690C1725F1}" destId="{83E33707-5B00-4D4B-B2D9-395F58B8D0FD}" srcOrd="6" destOrd="0" presId="urn:microsoft.com/office/officeart/2005/8/layout/vList2"/>
    <dgm:cxn modelId="{415487E5-D54F-4764-8B19-383E4ABEA324}" type="presParOf" srcId="{6D6C0FA4-432D-481F-A6D1-19690C1725F1}" destId="{C58C6167-E985-41C6-A5A6-28EDE24311C6}" srcOrd="7" destOrd="0" presId="urn:microsoft.com/office/officeart/2005/8/layout/vList2"/>
    <dgm:cxn modelId="{5252A563-D557-4065-9EBE-B656A98525B7}" type="presParOf" srcId="{6D6C0FA4-432D-481F-A6D1-19690C1725F1}" destId="{CBEB83EB-20D0-4FC5-983B-8D70FF46D8CA}" srcOrd="8" destOrd="0" presId="urn:microsoft.com/office/officeart/2005/8/layout/vList2"/>
    <dgm:cxn modelId="{57F9DE04-E4B3-4601-8B5C-4DF03C9BBC67}" type="presParOf" srcId="{6D6C0FA4-432D-481F-A6D1-19690C1725F1}" destId="{14401F8F-B21E-44DC-80EF-49F7BC76AE5E}" srcOrd="9" destOrd="0" presId="urn:microsoft.com/office/officeart/2005/8/layout/vList2"/>
    <dgm:cxn modelId="{4DAEECAB-B2E2-4438-8878-16C71E78192D}" type="presParOf" srcId="{6D6C0FA4-432D-481F-A6D1-19690C1725F1}" destId="{5B300E4C-C9C8-46D8-96F2-D855B60FB3CE}" srcOrd="10" destOrd="0" presId="urn:microsoft.com/office/officeart/2005/8/layout/vList2"/>
    <dgm:cxn modelId="{FE2CCF25-C4ED-4F4A-A91C-821E734B7511}" type="presParOf" srcId="{6D6C0FA4-432D-481F-A6D1-19690C1725F1}" destId="{435F3D40-A7B1-4F6E-A80B-521DD559B797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B13616-F761-4A97-BFE7-D10597F1EFFE}" type="doc">
      <dgm:prSet loTypeId="urn:microsoft.com/office/officeart/2005/8/layout/vList2" loCatId="list" qsTypeId="urn:microsoft.com/office/officeart/2005/8/quickstyle/simple4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66518B6B-F10A-461B-B3EC-91154DBC2748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Stereotypic mannerism</a:t>
          </a:r>
          <a:endParaRPr lang="en-US" sz="1600" dirty="0"/>
        </a:p>
      </dgm:t>
    </dgm:pt>
    <dgm:pt modelId="{7DE317FA-0926-4368-B150-386D0CCB14DE}" type="parTrans" cxnId="{C34F9601-521A-4011-8AEF-78E0D42FB506}">
      <dgm:prSet/>
      <dgm:spPr/>
      <dgm:t>
        <a:bodyPr/>
        <a:lstStyle/>
        <a:p>
          <a:endParaRPr lang="en-US" sz="1600"/>
        </a:p>
      </dgm:t>
    </dgm:pt>
    <dgm:pt modelId="{398DC01F-4FA8-4A48-A60D-29660F007227}" type="sibTrans" cxnId="{C34F9601-521A-4011-8AEF-78E0D42FB506}">
      <dgm:prSet/>
      <dgm:spPr/>
      <dgm:t>
        <a:bodyPr/>
        <a:lstStyle/>
        <a:p>
          <a:endParaRPr lang="en-US" sz="1600"/>
        </a:p>
      </dgm:t>
    </dgm:pt>
    <dgm:pt modelId="{8A9AA25A-0FFF-4C46-BEBD-E31DD56BAE9E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Body mannerisms</a:t>
          </a:r>
          <a:endParaRPr lang="en-US" sz="1600" dirty="0"/>
        </a:p>
      </dgm:t>
    </dgm:pt>
    <dgm:pt modelId="{D8ED8627-773D-4EFC-89BA-814A93076A07}" type="parTrans" cxnId="{260493C9-3017-4C76-8546-916EC1DBB567}">
      <dgm:prSet/>
      <dgm:spPr/>
      <dgm:t>
        <a:bodyPr/>
        <a:lstStyle/>
        <a:p>
          <a:endParaRPr lang="en-US" sz="1600"/>
        </a:p>
      </dgm:t>
    </dgm:pt>
    <dgm:pt modelId="{93DC3175-A4F9-4527-BF89-3C11AC9664B6}" type="sibTrans" cxnId="{260493C9-3017-4C76-8546-916EC1DBB567}">
      <dgm:prSet/>
      <dgm:spPr/>
      <dgm:t>
        <a:bodyPr/>
        <a:lstStyle/>
        <a:p>
          <a:endParaRPr lang="en-US" sz="1600"/>
        </a:p>
      </dgm:t>
    </dgm:pt>
    <dgm:pt modelId="{3239DF5D-AA24-4D8E-881B-D4EDD9958525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Identity</a:t>
          </a:r>
          <a:endParaRPr lang="en-US" sz="1600" dirty="0"/>
        </a:p>
      </dgm:t>
    </dgm:pt>
    <dgm:pt modelId="{5F715727-15EA-45F1-801C-94E01B459063}" type="parTrans" cxnId="{A1AD26CD-37B9-46BD-A09A-6EA250428E9C}">
      <dgm:prSet/>
      <dgm:spPr/>
      <dgm:t>
        <a:bodyPr/>
        <a:lstStyle/>
        <a:p>
          <a:endParaRPr lang="en-US" sz="1600"/>
        </a:p>
      </dgm:t>
    </dgm:pt>
    <dgm:pt modelId="{1D6061DD-64A3-4412-80EE-8127A4C9C79F}" type="sibTrans" cxnId="{A1AD26CD-37B9-46BD-A09A-6EA250428E9C}">
      <dgm:prSet/>
      <dgm:spPr/>
      <dgm:t>
        <a:bodyPr/>
        <a:lstStyle/>
        <a:p>
          <a:endParaRPr lang="en-US" sz="1600"/>
        </a:p>
      </dgm:t>
    </dgm:pt>
    <dgm:pt modelId="{EF9E4987-B707-45A0-AC04-602150517800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err="1" smtClean="0"/>
            <a:t>Proxemics</a:t>
          </a:r>
          <a:endParaRPr lang="en-US" sz="1600" dirty="0"/>
        </a:p>
      </dgm:t>
    </dgm:pt>
    <dgm:pt modelId="{1ED7F18A-091A-4E09-B0FB-23F756699AC2}" type="parTrans" cxnId="{95FE45C4-0272-4C06-9EFE-A8403544782F}">
      <dgm:prSet/>
      <dgm:spPr/>
      <dgm:t>
        <a:bodyPr/>
        <a:lstStyle/>
        <a:p>
          <a:endParaRPr lang="en-US" sz="1600"/>
        </a:p>
      </dgm:t>
    </dgm:pt>
    <dgm:pt modelId="{7D9D3C27-B821-463A-8AE4-CD444CEED777}" type="sibTrans" cxnId="{95FE45C4-0272-4C06-9EFE-A8403544782F}">
      <dgm:prSet/>
      <dgm:spPr/>
      <dgm:t>
        <a:bodyPr/>
        <a:lstStyle/>
        <a:p>
          <a:endParaRPr lang="en-US" sz="1600"/>
        </a:p>
      </dgm:t>
    </dgm:pt>
    <dgm:pt modelId="{7D8AE3CA-F03E-44FC-B165-72F2F10B328C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Gaze based attention</a:t>
          </a:r>
          <a:endParaRPr lang="en-US" sz="1600" dirty="0"/>
        </a:p>
      </dgm:t>
    </dgm:pt>
    <dgm:pt modelId="{82AF69A7-AB36-400F-8C93-8485B2F82C48}" type="parTrans" cxnId="{899C2D86-E5A4-4789-9E8F-FD2ACF56C400}">
      <dgm:prSet/>
      <dgm:spPr/>
      <dgm:t>
        <a:bodyPr/>
        <a:lstStyle/>
        <a:p>
          <a:endParaRPr lang="en-US" sz="1600"/>
        </a:p>
      </dgm:t>
    </dgm:pt>
    <dgm:pt modelId="{25D689AD-F993-4C09-A0FA-E9B5505CDA13}" type="sibTrans" cxnId="{899C2D86-E5A4-4789-9E8F-FD2ACF56C400}">
      <dgm:prSet/>
      <dgm:spPr/>
      <dgm:t>
        <a:bodyPr/>
        <a:lstStyle/>
        <a:p>
          <a:endParaRPr lang="en-US" sz="1600"/>
        </a:p>
      </dgm:t>
    </dgm:pt>
    <dgm:pt modelId="{0E875E17-F02D-4F50-8516-277AD730185B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Change in physical attributes</a:t>
          </a:r>
          <a:endParaRPr lang="en-US" sz="1600" dirty="0"/>
        </a:p>
      </dgm:t>
    </dgm:pt>
    <dgm:pt modelId="{D002A93D-FB50-47DA-AF08-B55E259FD8C5}" type="parTrans" cxnId="{D8BB2225-E099-47AD-8D7E-6F657462B728}">
      <dgm:prSet/>
      <dgm:spPr/>
      <dgm:t>
        <a:bodyPr/>
        <a:lstStyle/>
        <a:p>
          <a:endParaRPr lang="en-US" sz="1600"/>
        </a:p>
      </dgm:t>
    </dgm:pt>
    <dgm:pt modelId="{A0775273-1A36-4C8B-B557-91E67D15CDC5}" type="sibTrans" cxnId="{D8BB2225-E099-47AD-8D7E-6F657462B728}">
      <dgm:prSet/>
      <dgm:spPr/>
      <dgm:t>
        <a:bodyPr/>
        <a:lstStyle/>
        <a:p>
          <a:endParaRPr lang="en-US" sz="1600"/>
        </a:p>
      </dgm:t>
    </dgm:pt>
    <dgm:pt modelId="{0A8536FC-5EBA-4991-BB4F-6198C4627F4A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Physical attributes</a:t>
          </a:r>
          <a:endParaRPr lang="en-US" sz="1600" dirty="0"/>
        </a:p>
      </dgm:t>
    </dgm:pt>
    <dgm:pt modelId="{DA4305EF-CAD6-4146-ACEB-2FBD56580E12}" type="parTrans" cxnId="{6F74A5AC-9EC7-4E9B-AA39-4197B4379DA5}">
      <dgm:prSet/>
      <dgm:spPr/>
      <dgm:t>
        <a:bodyPr/>
        <a:lstStyle/>
        <a:p>
          <a:endParaRPr lang="en-US" sz="1600"/>
        </a:p>
      </dgm:t>
    </dgm:pt>
    <dgm:pt modelId="{606A7B7C-DFC8-4B0E-9FDD-784B711714B3}" type="sibTrans" cxnId="{6F74A5AC-9EC7-4E9B-AA39-4197B4379DA5}">
      <dgm:prSet/>
      <dgm:spPr/>
      <dgm:t>
        <a:bodyPr/>
        <a:lstStyle/>
        <a:p>
          <a:endParaRPr lang="en-US" sz="1600"/>
        </a:p>
      </dgm:t>
    </dgm:pt>
    <dgm:pt modelId="{47FF65E3-E1B8-4B14-8889-9CFAEA193132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Facial Expressions</a:t>
          </a:r>
          <a:endParaRPr lang="en-US" dirty="0"/>
        </a:p>
      </dgm:t>
    </dgm:pt>
    <dgm:pt modelId="{27276BEB-ABF4-4DBE-9FBB-C74932CD2B33}" type="parTrans" cxnId="{26E9FA16-DDE2-452C-9A16-D273859D2B0C}">
      <dgm:prSet/>
      <dgm:spPr/>
      <dgm:t>
        <a:bodyPr/>
        <a:lstStyle/>
        <a:p>
          <a:endParaRPr lang="en-US"/>
        </a:p>
      </dgm:t>
    </dgm:pt>
    <dgm:pt modelId="{289FE7DB-6DBC-459D-BEFF-6436330734C4}" type="sibTrans" cxnId="{26E9FA16-DDE2-452C-9A16-D273859D2B0C}">
      <dgm:prSet/>
      <dgm:spPr/>
      <dgm:t>
        <a:bodyPr/>
        <a:lstStyle/>
        <a:p>
          <a:endParaRPr lang="en-US"/>
        </a:p>
      </dgm:t>
    </dgm:pt>
    <dgm:pt modelId="{637B1EF9-9A90-4191-A66A-4F4D1FB26665}" type="pres">
      <dgm:prSet presAssocID="{03B13616-F761-4A97-BFE7-D10597F1EFF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B28E95-D619-473D-B14D-D2F114AA0DA7}" type="pres">
      <dgm:prSet presAssocID="{66518B6B-F10A-461B-B3EC-91154DBC2748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AD7F87-7735-4C77-A14D-D09A85F2E878}" type="pres">
      <dgm:prSet presAssocID="{398DC01F-4FA8-4A48-A60D-29660F007227}" presName="spacer" presStyleCnt="0"/>
      <dgm:spPr/>
    </dgm:pt>
    <dgm:pt modelId="{AB8BDBB6-E382-4007-A73B-6D07AA6202C4}" type="pres">
      <dgm:prSet presAssocID="{8A9AA25A-0FFF-4C46-BEBD-E31DD56BAE9E}" presName="parentText" presStyleLbl="node1" presStyleIdx="1" presStyleCnt="8" custLinFactY="98586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9E5646-F79A-4F4B-B6F8-0598A292EA57}" type="pres">
      <dgm:prSet presAssocID="{93DC3175-A4F9-4527-BF89-3C11AC9664B6}" presName="spacer" presStyleCnt="0"/>
      <dgm:spPr/>
    </dgm:pt>
    <dgm:pt modelId="{56B2AA44-5641-45F3-A741-E91239E1244E}" type="pres">
      <dgm:prSet presAssocID="{47FF65E3-E1B8-4B14-8889-9CFAEA193132}" presName="parentText" presStyleLbl="node1" presStyleIdx="2" presStyleCnt="8" custLinFactY="-100000" custLinFactNeighborY="-127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8189E-CFFE-450A-BB6C-AF6D7A3F2721}" type="pres">
      <dgm:prSet presAssocID="{289FE7DB-6DBC-459D-BEFF-6436330734C4}" presName="spacer" presStyleCnt="0"/>
      <dgm:spPr/>
    </dgm:pt>
    <dgm:pt modelId="{89ED1F14-88E8-44C7-9E9C-590FFAF3DE35}" type="pres">
      <dgm:prSet presAssocID="{3239DF5D-AA24-4D8E-881B-D4EDD9958525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8DC109-6256-44CA-812A-BF7DFF0D92FB}" type="pres">
      <dgm:prSet presAssocID="{1D6061DD-64A3-4412-80EE-8127A4C9C79F}" presName="spacer" presStyleCnt="0"/>
      <dgm:spPr/>
    </dgm:pt>
    <dgm:pt modelId="{1ADF64C4-87E9-41B0-A8B6-ACA438EB17CF}" type="pres">
      <dgm:prSet presAssocID="{EF9E4987-B707-45A0-AC04-602150517800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469D6-1305-49CA-B6F7-E4043309AD80}" type="pres">
      <dgm:prSet presAssocID="{7D9D3C27-B821-463A-8AE4-CD444CEED777}" presName="spacer" presStyleCnt="0"/>
      <dgm:spPr/>
    </dgm:pt>
    <dgm:pt modelId="{D46A38F0-0A7F-4526-B188-892B17686C82}" type="pres">
      <dgm:prSet presAssocID="{7D8AE3CA-F03E-44FC-B165-72F2F10B328C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4F50E-A767-404F-BA08-21CA739654BF}" type="pres">
      <dgm:prSet presAssocID="{25D689AD-F993-4C09-A0FA-E9B5505CDA13}" presName="spacer" presStyleCnt="0"/>
      <dgm:spPr/>
    </dgm:pt>
    <dgm:pt modelId="{7EE41B94-35F4-480F-8DB0-51E8791F4ADD}" type="pres">
      <dgm:prSet presAssocID="{0E875E17-F02D-4F50-8516-277AD730185B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2F6B15-BCB4-4FCA-B6A1-86123A1DB3B1}" type="pres">
      <dgm:prSet presAssocID="{A0775273-1A36-4C8B-B557-91E67D15CDC5}" presName="spacer" presStyleCnt="0"/>
      <dgm:spPr/>
    </dgm:pt>
    <dgm:pt modelId="{CBC6442A-B143-4A3A-8D1F-D68693F2B6FF}" type="pres">
      <dgm:prSet presAssocID="{0A8536FC-5EBA-4991-BB4F-6198C4627F4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B801CA-9EDA-44B3-A32C-0B1FEB8FF0F5}" type="presOf" srcId="{03B13616-F761-4A97-BFE7-D10597F1EFFE}" destId="{637B1EF9-9A90-4191-A66A-4F4D1FB26665}" srcOrd="0" destOrd="0" presId="urn:microsoft.com/office/officeart/2005/8/layout/vList2"/>
    <dgm:cxn modelId="{899C2D86-E5A4-4789-9E8F-FD2ACF56C400}" srcId="{03B13616-F761-4A97-BFE7-D10597F1EFFE}" destId="{7D8AE3CA-F03E-44FC-B165-72F2F10B328C}" srcOrd="5" destOrd="0" parTransId="{82AF69A7-AB36-400F-8C93-8485B2F82C48}" sibTransId="{25D689AD-F993-4C09-A0FA-E9B5505CDA13}"/>
    <dgm:cxn modelId="{C34F9601-521A-4011-8AEF-78E0D42FB506}" srcId="{03B13616-F761-4A97-BFE7-D10597F1EFFE}" destId="{66518B6B-F10A-461B-B3EC-91154DBC2748}" srcOrd="0" destOrd="0" parTransId="{7DE317FA-0926-4368-B150-386D0CCB14DE}" sibTransId="{398DC01F-4FA8-4A48-A60D-29660F007227}"/>
    <dgm:cxn modelId="{260493C9-3017-4C76-8546-916EC1DBB567}" srcId="{03B13616-F761-4A97-BFE7-D10597F1EFFE}" destId="{8A9AA25A-0FFF-4C46-BEBD-E31DD56BAE9E}" srcOrd="1" destOrd="0" parTransId="{D8ED8627-773D-4EFC-89BA-814A93076A07}" sibTransId="{93DC3175-A4F9-4527-BF89-3C11AC9664B6}"/>
    <dgm:cxn modelId="{A1AD26CD-37B9-46BD-A09A-6EA250428E9C}" srcId="{03B13616-F761-4A97-BFE7-D10597F1EFFE}" destId="{3239DF5D-AA24-4D8E-881B-D4EDD9958525}" srcOrd="3" destOrd="0" parTransId="{5F715727-15EA-45F1-801C-94E01B459063}" sibTransId="{1D6061DD-64A3-4412-80EE-8127A4C9C79F}"/>
    <dgm:cxn modelId="{81425E94-51DD-49EB-8D0F-6DA4F474283D}" type="presOf" srcId="{0A8536FC-5EBA-4991-BB4F-6198C4627F4A}" destId="{CBC6442A-B143-4A3A-8D1F-D68693F2B6FF}" srcOrd="0" destOrd="0" presId="urn:microsoft.com/office/officeart/2005/8/layout/vList2"/>
    <dgm:cxn modelId="{7ECC0B8A-C020-48A2-B4D9-967B87786F32}" type="presOf" srcId="{3239DF5D-AA24-4D8E-881B-D4EDD9958525}" destId="{89ED1F14-88E8-44C7-9E9C-590FFAF3DE35}" srcOrd="0" destOrd="0" presId="urn:microsoft.com/office/officeart/2005/8/layout/vList2"/>
    <dgm:cxn modelId="{95FE45C4-0272-4C06-9EFE-A8403544782F}" srcId="{03B13616-F761-4A97-BFE7-D10597F1EFFE}" destId="{EF9E4987-B707-45A0-AC04-602150517800}" srcOrd="4" destOrd="0" parTransId="{1ED7F18A-091A-4E09-B0FB-23F756699AC2}" sibTransId="{7D9D3C27-B821-463A-8AE4-CD444CEED777}"/>
    <dgm:cxn modelId="{6F74A5AC-9EC7-4E9B-AA39-4197B4379DA5}" srcId="{03B13616-F761-4A97-BFE7-D10597F1EFFE}" destId="{0A8536FC-5EBA-4991-BB4F-6198C4627F4A}" srcOrd="7" destOrd="0" parTransId="{DA4305EF-CAD6-4146-ACEB-2FBD56580E12}" sibTransId="{606A7B7C-DFC8-4B0E-9FDD-784B711714B3}"/>
    <dgm:cxn modelId="{D8BB2225-E099-47AD-8D7E-6F657462B728}" srcId="{03B13616-F761-4A97-BFE7-D10597F1EFFE}" destId="{0E875E17-F02D-4F50-8516-277AD730185B}" srcOrd="6" destOrd="0" parTransId="{D002A93D-FB50-47DA-AF08-B55E259FD8C5}" sibTransId="{A0775273-1A36-4C8B-B557-91E67D15CDC5}"/>
    <dgm:cxn modelId="{1E01FDCC-01FA-46F2-A1D5-94420A9DC9D5}" type="presOf" srcId="{EF9E4987-B707-45A0-AC04-602150517800}" destId="{1ADF64C4-87E9-41B0-A8B6-ACA438EB17CF}" srcOrd="0" destOrd="0" presId="urn:microsoft.com/office/officeart/2005/8/layout/vList2"/>
    <dgm:cxn modelId="{26E9FA16-DDE2-452C-9A16-D273859D2B0C}" srcId="{03B13616-F761-4A97-BFE7-D10597F1EFFE}" destId="{47FF65E3-E1B8-4B14-8889-9CFAEA193132}" srcOrd="2" destOrd="0" parTransId="{27276BEB-ABF4-4DBE-9FBB-C74932CD2B33}" sibTransId="{289FE7DB-6DBC-459D-BEFF-6436330734C4}"/>
    <dgm:cxn modelId="{4C473AA5-8130-45A3-90BA-008ACD3328C5}" type="presOf" srcId="{8A9AA25A-0FFF-4C46-BEBD-E31DD56BAE9E}" destId="{AB8BDBB6-E382-4007-A73B-6D07AA6202C4}" srcOrd="0" destOrd="0" presId="urn:microsoft.com/office/officeart/2005/8/layout/vList2"/>
    <dgm:cxn modelId="{E8CE61B3-472D-4BE0-B669-FF98F17F74D6}" type="presOf" srcId="{47FF65E3-E1B8-4B14-8889-9CFAEA193132}" destId="{56B2AA44-5641-45F3-A741-E91239E1244E}" srcOrd="0" destOrd="0" presId="urn:microsoft.com/office/officeart/2005/8/layout/vList2"/>
    <dgm:cxn modelId="{BD53DA0A-F579-4F40-8C09-89496458696F}" type="presOf" srcId="{66518B6B-F10A-461B-B3EC-91154DBC2748}" destId="{76B28E95-D619-473D-B14D-D2F114AA0DA7}" srcOrd="0" destOrd="0" presId="urn:microsoft.com/office/officeart/2005/8/layout/vList2"/>
    <dgm:cxn modelId="{8A8882F7-3061-4B16-B18D-0045613FFF39}" type="presOf" srcId="{0E875E17-F02D-4F50-8516-277AD730185B}" destId="{7EE41B94-35F4-480F-8DB0-51E8791F4ADD}" srcOrd="0" destOrd="0" presId="urn:microsoft.com/office/officeart/2005/8/layout/vList2"/>
    <dgm:cxn modelId="{A3EF57D3-341D-49DF-AE40-2A5D7853E6B3}" type="presOf" srcId="{7D8AE3CA-F03E-44FC-B165-72F2F10B328C}" destId="{D46A38F0-0A7F-4526-B188-892B17686C82}" srcOrd="0" destOrd="0" presId="urn:microsoft.com/office/officeart/2005/8/layout/vList2"/>
    <dgm:cxn modelId="{EA19656D-6BA5-4357-B9C2-76692F049B3B}" type="presParOf" srcId="{637B1EF9-9A90-4191-A66A-4F4D1FB26665}" destId="{76B28E95-D619-473D-B14D-D2F114AA0DA7}" srcOrd="0" destOrd="0" presId="urn:microsoft.com/office/officeart/2005/8/layout/vList2"/>
    <dgm:cxn modelId="{78797EE2-DA2C-4C69-A9C3-B560C1FBF53A}" type="presParOf" srcId="{637B1EF9-9A90-4191-A66A-4F4D1FB26665}" destId="{F5AD7F87-7735-4C77-A14D-D09A85F2E878}" srcOrd="1" destOrd="0" presId="urn:microsoft.com/office/officeart/2005/8/layout/vList2"/>
    <dgm:cxn modelId="{4F15A4A3-383F-4A12-9F51-AE660EDF95EA}" type="presParOf" srcId="{637B1EF9-9A90-4191-A66A-4F4D1FB26665}" destId="{AB8BDBB6-E382-4007-A73B-6D07AA6202C4}" srcOrd="2" destOrd="0" presId="urn:microsoft.com/office/officeart/2005/8/layout/vList2"/>
    <dgm:cxn modelId="{59C90FB1-9224-40B1-B3F6-4F0CCA50B3C3}" type="presParOf" srcId="{637B1EF9-9A90-4191-A66A-4F4D1FB26665}" destId="{B39E5646-F79A-4F4B-B6F8-0598A292EA57}" srcOrd="3" destOrd="0" presId="urn:microsoft.com/office/officeart/2005/8/layout/vList2"/>
    <dgm:cxn modelId="{12308470-CC8B-4F1E-B06D-1D10F47FB4B3}" type="presParOf" srcId="{637B1EF9-9A90-4191-A66A-4F4D1FB26665}" destId="{56B2AA44-5641-45F3-A741-E91239E1244E}" srcOrd="4" destOrd="0" presId="urn:microsoft.com/office/officeart/2005/8/layout/vList2"/>
    <dgm:cxn modelId="{D9056A07-C1FF-4058-B0C3-9DE4BD55D711}" type="presParOf" srcId="{637B1EF9-9A90-4191-A66A-4F4D1FB26665}" destId="{C4D8189E-CFFE-450A-BB6C-AF6D7A3F2721}" srcOrd="5" destOrd="0" presId="urn:microsoft.com/office/officeart/2005/8/layout/vList2"/>
    <dgm:cxn modelId="{CC97CBEF-C58B-40AE-875B-1108B50F2F66}" type="presParOf" srcId="{637B1EF9-9A90-4191-A66A-4F4D1FB26665}" destId="{89ED1F14-88E8-44C7-9E9C-590FFAF3DE35}" srcOrd="6" destOrd="0" presId="urn:microsoft.com/office/officeart/2005/8/layout/vList2"/>
    <dgm:cxn modelId="{38F5FD82-34EC-442F-9F7B-760A7CC3B294}" type="presParOf" srcId="{637B1EF9-9A90-4191-A66A-4F4D1FB26665}" destId="{448DC109-6256-44CA-812A-BF7DFF0D92FB}" srcOrd="7" destOrd="0" presId="urn:microsoft.com/office/officeart/2005/8/layout/vList2"/>
    <dgm:cxn modelId="{692E5E80-6AF8-4354-A810-7BEDDDBA679A}" type="presParOf" srcId="{637B1EF9-9A90-4191-A66A-4F4D1FB26665}" destId="{1ADF64C4-87E9-41B0-A8B6-ACA438EB17CF}" srcOrd="8" destOrd="0" presId="urn:microsoft.com/office/officeart/2005/8/layout/vList2"/>
    <dgm:cxn modelId="{FDECD6CE-F2EB-4887-A789-84A573392E96}" type="presParOf" srcId="{637B1EF9-9A90-4191-A66A-4F4D1FB26665}" destId="{125469D6-1305-49CA-B6F7-E4043309AD80}" srcOrd="9" destOrd="0" presId="urn:microsoft.com/office/officeart/2005/8/layout/vList2"/>
    <dgm:cxn modelId="{21E6C53E-2617-49C2-ABC4-3735A7250183}" type="presParOf" srcId="{637B1EF9-9A90-4191-A66A-4F4D1FB26665}" destId="{D46A38F0-0A7F-4526-B188-892B17686C82}" srcOrd="10" destOrd="0" presId="urn:microsoft.com/office/officeart/2005/8/layout/vList2"/>
    <dgm:cxn modelId="{10BD81E7-FC5E-414F-8A03-08940084C7A9}" type="presParOf" srcId="{637B1EF9-9A90-4191-A66A-4F4D1FB26665}" destId="{1F94F50E-A767-404F-BA08-21CA739654BF}" srcOrd="11" destOrd="0" presId="urn:microsoft.com/office/officeart/2005/8/layout/vList2"/>
    <dgm:cxn modelId="{221A49A4-331B-47FC-9938-7F3A966ECB8B}" type="presParOf" srcId="{637B1EF9-9A90-4191-A66A-4F4D1FB26665}" destId="{7EE41B94-35F4-480F-8DB0-51E8791F4ADD}" srcOrd="12" destOrd="0" presId="urn:microsoft.com/office/officeart/2005/8/layout/vList2"/>
    <dgm:cxn modelId="{5FFAD10A-7C42-4927-8E82-2EFE48A193AE}" type="presParOf" srcId="{637B1EF9-9A90-4191-A66A-4F4D1FB26665}" destId="{612F6B15-BCB4-4FCA-B6A1-86123A1DB3B1}" srcOrd="13" destOrd="0" presId="urn:microsoft.com/office/officeart/2005/8/layout/vList2"/>
    <dgm:cxn modelId="{08ED756B-A8F0-481A-9E70-58640B800943}" type="presParOf" srcId="{637B1EF9-9A90-4191-A66A-4F4D1FB26665}" destId="{CBC6442A-B143-4A3A-8D1F-D68693F2B6FF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0B9359-E6BC-4989-A1B3-7CD48DE44E69}" type="doc">
      <dgm:prSet loTypeId="urn:microsoft.com/office/officeart/2005/8/layout/vList6" loCatId="list" qsTypeId="urn:microsoft.com/office/officeart/2005/8/quickstyle/3d4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ED6DB1EC-E89D-4D03-9050-FF889616A55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Intervention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6399F531-FCA3-47F3-9633-739DAD2EAC33}" type="parTrans" cxnId="{E4096228-4C93-46CA-9409-585E7F51CCCB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68B12FD-8E71-4862-A9CF-E9AA5B92BFC1}" type="sibTrans" cxnId="{E4096228-4C93-46CA-9409-585E7F51CCCB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7849B53E-3E77-4DE2-92D9-0B92491FF27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Curtail Behavior immediately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40C199D-9A68-4BB5-892F-CE4294B21293}" type="parTrans" cxnId="{25439313-9164-4F43-A8CF-AF7F00BC6B30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492E3CE2-BEF5-4EC8-AD71-B1C8C619D020}" type="sibTrans" cxnId="{25439313-9164-4F43-A8CF-AF7F00BC6B30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94C28C4-5577-4713-AA44-D5FE480BAEDF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Reward / Punishment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66BFEFBF-3D4B-4106-A175-E7905FF8826B}" type="parTrans" cxnId="{A423064E-9C41-4BA1-9AFD-F4A598562EC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A3CB517-7334-4285-8833-2BE260426CE6}" type="sibTrans" cxnId="{A423064E-9C41-4BA1-9AFD-F4A598562EC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48EEA79C-E387-4C17-BD75-A8D867E16873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Self Monitoring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F2BE580-F6A4-445F-8966-DE26A6C50943}" type="parTrans" cxnId="{0A0B6725-49C6-42B2-BDF4-599A8C764536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76F30FF5-DD5E-4CEC-9925-A60132BE7B4E}" type="sibTrans" cxnId="{0A0B6725-49C6-42B2-BDF4-599A8C764536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ED671FE-6A2E-4AF6-9DB9-2A60CF7C717E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Do not intervene directly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B922C5C3-64D2-48A5-993F-07D65720DB46}" type="parTrans" cxnId="{A366008E-4997-4504-88F8-3E7019317A5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9DD6E24A-DB81-4C4B-B41B-382E8DC1C10F}" type="sibTrans" cxnId="{A366008E-4997-4504-88F8-3E7019317A5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C85EFE9-34D7-4BAD-9E80-CE59F3220E7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Develop cognitive replacement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11776E3-C7D2-4E07-994D-C1561EC32C24}" type="parTrans" cxnId="{06015CD2-10E9-4B4A-ABAE-0C2A719FB17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8401B8B6-2B2D-43A4-951D-FB69615EA1AF}" type="sibTrans" cxnId="{06015CD2-10E9-4B4A-ABAE-0C2A719FB17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8939DFC-2963-4F8F-9855-1913662AF088}" type="pres">
      <dgm:prSet presAssocID="{6A0B9359-E6BC-4989-A1B3-7CD48DE44E69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B4D9E00-DFC1-4601-9C9E-60D45F952311}" type="pres">
      <dgm:prSet presAssocID="{ED6DB1EC-E89D-4D03-9050-FF889616A55A}" presName="linNode" presStyleCnt="0"/>
      <dgm:spPr/>
      <dgm:t>
        <a:bodyPr/>
        <a:lstStyle/>
        <a:p>
          <a:endParaRPr lang="en-US"/>
        </a:p>
      </dgm:t>
    </dgm:pt>
    <dgm:pt modelId="{BAA4CFA5-27E6-461B-A61E-C43D78E24E95}" type="pres">
      <dgm:prSet presAssocID="{ED6DB1EC-E89D-4D03-9050-FF889616A55A}" presName="parentShp" presStyleLbl="node1" presStyleIdx="0" presStyleCnt="2" custLinFactNeighborX="-14583" custLinFactNeighborY="-39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93A9F-33B1-4723-996C-B4915796595D}" type="pres">
      <dgm:prSet presAssocID="{ED6DB1EC-E89D-4D03-9050-FF889616A55A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DDA4D-E6F8-4CDF-A637-2D283E9F0AA8}" type="pres">
      <dgm:prSet presAssocID="{268B12FD-8E71-4862-A9CF-E9AA5B92BFC1}" presName="spacing" presStyleCnt="0"/>
      <dgm:spPr/>
      <dgm:t>
        <a:bodyPr/>
        <a:lstStyle/>
        <a:p>
          <a:endParaRPr lang="en-US"/>
        </a:p>
      </dgm:t>
    </dgm:pt>
    <dgm:pt modelId="{5E20E4F1-63E1-4FC0-A9DA-C66DB542E0E1}" type="pres">
      <dgm:prSet presAssocID="{48EEA79C-E387-4C17-BD75-A8D867E16873}" presName="linNode" presStyleCnt="0"/>
      <dgm:spPr/>
      <dgm:t>
        <a:bodyPr/>
        <a:lstStyle/>
        <a:p>
          <a:endParaRPr lang="en-US"/>
        </a:p>
      </dgm:t>
    </dgm:pt>
    <dgm:pt modelId="{8A6F8A97-F9AC-465F-9449-89D003F72455}" type="pres">
      <dgm:prSet presAssocID="{48EEA79C-E387-4C17-BD75-A8D867E16873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767AD1-2569-4918-BDDB-E96010F8A8E8}" type="pres">
      <dgm:prSet presAssocID="{48EEA79C-E387-4C17-BD75-A8D867E16873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2A7809-BA2F-4623-936C-D785391E2E12}" type="presOf" srcId="{7849B53E-3E77-4DE2-92D9-0B92491FF270}" destId="{01F93A9F-33B1-4723-996C-B4915796595D}" srcOrd="0" destOrd="0" presId="urn:microsoft.com/office/officeart/2005/8/layout/vList6"/>
    <dgm:cxn modelId="{4337AB42-FCFC-4EDB-8E5E-5305BE4D1C2D}" type="presOf" srcId="{AC85EFE9-34D7-4BAD-9E80-CE59F3220E7C}" destId="{09767AD1-2569-4918-BDDB-E96010F8A8E8}" srcOrd="0" destOrd="1" presId="urn:microsoft.com/office/officeart/2005/8/layout/vList6"/>
    <dgm:cxn modelId="{0A0B6725-49C6-42B2-BDF4-599A8C764536}" srcId="{6A0B9359-E6BC-4989-A1B3-7CD48DE44E69}" destId="{48EEA79C-E387-4C17-BD75-A8D867E16873}" srcOrd="1" destOrd="0" parTransId="{9F2BE580-F6A4-445F-8966-DE26A6C50943}" sibTransId="{76F30FF5-DD5E-4CEC-9925-A60132BE7B4E}"/>
    <dgm:cxn modelId="{A423064E-9C41-4BA1-9AFD-F4A598562EC1}" srcId="{ED6DB1EC-E89D-4D03-9050-FF889616A55A}" destId="{A94C28C4-5577-4713-AA44-D5FE480BAEDF}" srcOrd="1" destOrd="0" parTransId="{66BFEFBF-3D4B-4106-A175-E7905FF8826B}" sibTransId="{6A3CB517-7334-4285-8833-2BE260426CE6}"/>
    <dgm:cxn modelId="{99153004-65C5-4F42-A4D0-E04A068FCD87}" type="presOf" srcId="{ED6DB1EC-E89D-4D03-9050-FF889616A55A}" destId="{BAA4CFA5-27E6-461B-A61E-C43D78E24E95}" srcOrd="0" destOrd="0" presId="urn:microsoft.com/office/officeart/2005/8/layout/vList6"/>
    <dgm:cxn modelId="{65812BB5-FDAA-4442-840F-C7CD6D348E43}" type="presOf" srcId="{6A0B9359-E6BC-4989-A1B3-7CD48DE44E69}" destId="{68939DFC-2963-4F8F-9855-1913662AF088}" srcOrd="0" destOrd="0" presId="urn:microsoft.com/office/officeart/2005/8/layout/vList6"/>
    <dgm:cxn modelId="{A366008E-4997-4504-88F8-3E7019317A5E}" srcId="{48EEA79C-E387-4C17-BD75-A8D867E16873}" destId="{2ED671FE-6A2E-4AF6-9DB9-2A60CF7C717E}" srcOrd="0" destOrd="0" parTransId="{B922C5C3-64D2-48A5-993F-07D65720DB46}" sibTransId="{9DD6E24A-DB81-4C4B-B41B-382E8DC1C10F}"/>
    <dgm:cxn modelId="{27C79100-C05D-4A6B-8F07-ACC6B1836FD9}" type="presOf" srcId="{2ED671FE-6A2E-4AF6-9DB9-2A60CF7C717E}" destId="{09767AD1-2569-4918-BDDB-E96010F8A8E8}" srcOrd="0" destOrd="0" presId="urn:microsoft.com/office/officeart/2005/8/layout/vList6"/>
    <dgm:cxn modelId="{0E283A5C-E7A6-4E5D-AE67-D2BF3310F44B}" type="presOf" srcId="{48EEA79C-E387-4C17-BD75-A8D867E16873}" destId="{8A6F8A97-F9AC-465F-9449-89D003F72455}" srcOrd="0" destOrd="0" presId="urn:microsoft.com/office/officeart/2005/8/layout/vList6"/>
    <dgm:cxn modelId="{06015CD2-10E9-4B4A-ABAE-0C2A719FB17E}" srcId="{48EEA79C-E387-4C17-BD75-A8D867E16873}" destId="{AC85EFE9-34D7-4BAD-9E80-CE59F3220E7C}" srcOrd="1" destOrd="0" parTransId="{911776E3-C7D2-4E07-994D-C1561EC32C24}" sibTransId="{8401B8B6-2B2D-43A4-951D-FB69615EA1AF}"/>
    <dgm:cxn modelId="{E4096228-4C93-46CA-9409-585E7F51CCCB}" srcId="{6A0B9359-E6BC-4989-A1B3-7CD48DE44E69}" destId="{ED6DB1EC-E89D-4D03-9050-FF889616A55A}" srcOrd="0" destOrd="0" parTransId="{6399F531-FCA3-47F3-9633-739DAD2EAC33}" sibTransId="{268B12FD-8E71-4862-A9CF-E9AA5B92BFC1}"/>
    <dgm:cxn modelId="{4CE2E2BF-A3CC-424E-9108-50C71D244FA5}" type="presOf" srcId="{A94C28C4-5577-4713-AA44-D5FE480BAEDF}" destId="{01F93A9F-33B1-4723-996C-B4915796595D}" srcOrd="0" destOrd="1" presId="urn:microsoft.com/office/officeart/2005/8/layout/vList6"/>
    <dgm:cxn modelId="{25439313-9164-4F43-A8CF-AF7F00BC6B30}" srcId="{ED6DB1EC-E89D-4D03-9050-FF889616A55A}" destId="{7849B53E-3E77-4DE2-92D9-0B92491FF270}" srcOrd="0" destOrd="0" parTransId="{240C199D-9A68-4BB5-892F-CE4294B21293}" sibTransId="{492E3CE2-BEF5-4EC8-AD71-B1C8C619D020}"/>
    <dgm:cxn modelId="{0A181DA3-0263-4016-9E76-5B943165BF5E}" type="presParOf" srcId="{68939DFC-2963-4F8F-9855-1913662AF088}" destId="{5B4D9E00-DFC1-4601-9C9E-60D45F952311}" srcOrd="0" destOrd="0" presId="urn:microsoft.com/office/officeart/2005/8/layout/vList6"/>
    <dgm:cxn modelId="{39ECE863-A333-4661-8A9F-8416F0DBDA7F}" type="presParOf" srcId="{5B4D9E00-DFC1-4601-9C9E-60D45F952311}" destId="{BAA4CFA5-27E6-461B-A61E-C43D78E24E95}" srcOrd="0" destOrd="0" presId="urn:microsoft.com/office/officeart/2005/8/layout/vList6"/>
    <dgm:cxn modelId="{F07A1FEB-07EB-49FE-9C04-A1140D59FB56}" type="presParOf" srcId="{5B4D9E00-DFC1-4601-9C9E-60D45F952311}" destId="{01F93A9F-33B1-4723-996C-B4915796595D}" srcOrd="1" destOrd="0" presId="urn:microsoft.com/office/officeart/2005/8/layout/vList6"/>
    <dgm:cxn modelId="{3234D0FA-C8BF-4A0B-ACB0-5CC8F276B57E}" type="presParOf" srcId="{68939DFC-2963-4F8F-9855-1913662AF088}" destId="{B99DDA4D-E6F8-4CDF-A637-2D283E9F0AA8}" srcOrd="1" destOrd="0" presId="urn:microsoft.com/office/officeart/2005/8/layout/vList6"/>
    <dgm:cxn modelId="{D28BE0B8-FF1B-47E0-B586-48E5B3FBFFD1}" type="presParOf" srcId="{68939DFC-2963-4F8F-9855-1913662AF088}" destId="{5E20E4F1-63E1-4FC0-A9DA-C66DB542E0E1}" srcOrd="2" destOrd="0" presId="urn:microsoft.com/office/officeart/2005/8/layout/vList6"/>
    <dgm:cxn modelId="{634406A1-8835-435C-BA1D-68E1FF8E89DC}" type="presParOf" srcId="{5E20E4F1-63E1-4FC0-A9DA-C66DB542E0E1}" destId="{8A6F8A97-F9AC-465F-9449-89D003F72455}" srcOrd="0" destOrd="0" presId="urn:microsoft.com/office/officeart/2005/8/layout/vList6"/>
    <dgm:cxn modelId="{6FA82F7E-DD02-4084-910A-E8227A2C3418}" type="presParOf" srcId="{5E20E4F1-63E1-4FC0-A9DA-C66DB542E0E1}" destId="{09767AD1-2569-4918-BDDB-E96010F8A8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805834-14D2-4477-B7E7-F37419C755DB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439A3D9-CCDA-4270-8B81-F1329FC25C95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Allow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seamless and discrete </a:t>
          </a:r>
          <a:r>
            <a:rPr lang="en-US" sz="2400" smtClean="0">
              <a:latin typeface="Times" pitchFamily="18" charset="0"/>
              <a:cs typeface="Times" pitchFamily="18" charset="0"/>
            </a:rPr>
            <a:t>embodiment of sensors</a:t>
          </a:r>
          <a:endParaRPr lang="en-US" sz="2400" dirty="0" smtClean="0">
            <a:latin typeface="Times" pitchFamily="18" charset="0"/>
            <a:cs typeface="Times" pitchFamily="18" charset="0"/>
          </a:endParaRPr>
        </a:p>
      </dgm:t>
    </dgm:pt>
    <dgm:pt modelId="{59FB10C1-2877-4D3F-97A7-B268A9A64DF6}" type="parTrans" cxnId="{1C9C02F0-9EBF-4E9F-9A82-9F21ACEDB84E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380C4094-FD5D-4BA3-8D3F-C965D30FA872}" type="sibTrans" cxnId="{1C9C02F0-9EBF-4E9F-9A82-9F21ACEDB84E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CDDE1AFE-83A2-4226-8753-CC88FF85949A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Determine both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self and other’s social </a:t>
          </a:r>
          <a:r>
            <a:rPr lang="en-US" sz="2400" smtClean="0">
              <a:latin typeface="Times" pitchFamily="18" charset="0"/>
              <a:cs typeface="Times" pitchFamily="18" charset="0"/>
            </a:rPr>
            <a:t>mannerism</a:t>
          </a:r>
          <a:endParaRPr lang="en-US" sz="2400" dirty="0" smtClean="0">
            <a:latin typeface="Times" pitchFamily="18" charset="0"/>
            <a:cs typeface="Times" pitchFamily="18" charset="0"/>
          </a:endParaRPr>
        </a:p>
      </dgm:t>
    </dgm:pt>
    <dgm:pt modelId="{649DD307-3C81-427D-9C20-842942053DA2}" type="parTrans" cxnId="{7932A4E0-E554-471F-8813-76B3B4F92A65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CFFBE10-5211-4FDE-B5D7-4C53930BDDA3}" type="sibTrans" cxnId="{7932A4E0-E554-471F-8813-76B3B4F92A65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D4748369-2784-4208-9260-6A50F1B97022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Allow for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long term use</a:t>
          </a:r>
          <a:endParaRPr lang="en-US" sz="2400" u="sng" dirty="0" smtClean="0">
            <a:latin typeface="Times" pitchFamily="18" charset="0"/>
            <a:cs typeface="Times" pitchFamily="18" charset="0"/>
          </a:endParaRPr>
        </a:p>
      </dgm:t>
    </dgm:pt>
    <dgm:pt modelId="{0905890D-F7CC-4B96-8671-C64A75E4AB19}" type="parTrans" cxnId="{A8DBE622-314A-45EF-8E52-8B5C9CC5451A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B8EEDD06-EE40-406F-88E7-4B140E6D5A00}" type="sibTrans" cxnId="{A8DBE622-314A-45EF-8E52-8B5C9CC5451A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E422103F-9A31-4980-A5FD-AB7FD8C51C87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Discriminate social stereotypic mannerisms from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other functional movements</a:t>
          </a:r>
          <a:endParaRPr lang="en-US" sz="2400" dirty="0">
            <a:latin typeface="Times" pitchFamily="18" charset="0"/>
            <a:cs typeface="Times" pitchFamily="18" charset="0"/>
          </a:endParaRPr>
        </a:p>
      </dgm:t>
    </dgm:pt>
    <dgm:pt modelId="{7F707802-D6BC-489D-BD8E-05CA12F6F292}" type="parTrans" cxnId="{27550ED4-CC57-4465-B1CB-BEA8B7A6BD77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D88357E6-05FF-41C7-84D1-8B0E5172CBE1}" type="sibTrans" cxnId="{27550ED4-CC57-4465-B1CB-BEA8B7A6BD77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2723CA21-AE6B-4FEC-A1D1-E85C7E8B52E8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Be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portable and wearable</a:t>
          </a:r>
          <a:endParaRPr lang="en-US" sz="2400" dirty="0" smtClean="0">
            <a:latin typeface="Times" pitchFamily="18" charset="0"/>
            <a:cs typeface="Times" pitchFamily="18" charset="0"/>
          </a:endParaRPr>
        </a:p>
      </dgm:t>
    </dgm:pt>
    <dgm:pt modelId="{73AD647F-85D3-4140-8502-860872A05BA6}" type="parTrans" cxnId="{8FDC9015-913A-45D2-A6E6-8FF02A5E5328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90853733-CDD7-4B01-B844-24C9309319F4}" type="sibTrans" cxnId="{8FDC9015-913A-45D2-A6E6-8FF02A5E5328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3938891-0C89-4DAE-B582-92D8D2004209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Does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not obstruct user’s abilities</a:t>
          </a:r>
          <a:endParaRPr lang="en-US" sz="2400" u="sng" dirty="0" smtClean="0">
            <a:latin typeface="Times" pitchFamily="18" charset="0"/>
            <a:cs typeface="Times" pitchFamily="18" charset="0"/>
          </a:endParaRPr>
        </a:p>
      </dgm:t>
    </dgm:pt>
    <dgm:pt modelId="{09DA25B3-163F-4FC0-A118-A3E575FCA03D}" type="parTrans" cxnId="{15044CB2-2A1B-4F7B-A0C7-32CD73E05531}">
      <dgm:prSet/>
      <dgm:spPr/>
      <dgm:t>
        <a:bodyPr/>
        <a:lstStyle/>
        <a:p>
          <a:endParaRPr lang="en-US" sz="2400"/>
        </a:p>
      </dgm:t>
    </dgm:pt>
    <dgm:pt modelId="{C9C23A26-8B14-43A9-8C82-4825705A94D9}" type="sibTrans" cxnId="{15044CB2-2A1B-4F7B-A0C7-32CD73E05531}">
      <dgm:prSet/>
      <dgm:spPr/>
      <dgm:t>
        <a:bodyPr/>
        <a:lstStyle/>
        <a:p>
          <a:endParaRPr lang="en-US" sz="2400"/>
        </a:p>
      </dgm:t>
    </dgm:pt>
    <dgm:pt modelId="{3F65A0C7-7706-4014-AE48-23113B705DB7}" type="pres">
      <dgm:prSet presAssocID="{C8805834-14D2-4477-B7E7-F37419C755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5C0DC1-0311-461C-BE8C-D5DB7D6F0F2A}" type="pres">
      <dgm:prSet presAssocID="{2723CA21-AE6B-4FEC-A1D1-E85C7E8B52E8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04623-E81B-41D1-ADB5-056894938E25}" type="pres">
      <dgm:prSet presAssocID="{90853733-CDD7-4B01-B844-24C9309319F4}" presName="spacer" presStyleCnt="0"/>
      <dgm:spPr/>
      <dgm:t>
        <a:bodyPr/>
        <a:lstStyle/>
        <a:p>
          <a:endParaRPr lang="en-US"/>
        </a:p>
      </dgm:t>
    </dgm:pt>
    <dgm:pt modelId="{2F2602ED-19E0-4F49-9E2B-F34204551CBC}" type="pres">
      <dgm:prSet presAssocID="{C439A3D9-CCDA-4270-8B81-F1329FC25C95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8E1E4-6A2F-4553-98CA-9B100F348DF5}" type="pres">
      <dgm:prSet presAssocID="{380C4094-FD5D-4BA3-8D3F-C965D30FA872}" presName="spacer" presStyleCnt="0"/>
      <dgm:spPr/>
      <dgm:t>
        <a:bodyPr/>
        <a:lstStyle/>
        <a:p>
          <a:endParaRPr lang="en-US"/>
        </a:p>
      </dgm:t>
    </dgm:pt>
    <dgm:pt modelId="{2D741326-E2EC-4E43-BFE5-9EF80D366155}" type="pres">
      <dgm:prSet presAssocID="{83938891-0C89-4DAE-B582-92D8D2004209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79D35-D0A0-4ACD-907C-287D16C2765D}" type="pres">
      <dgm:prSet presAssocID="{C9C23A26-8B14-43A9-8C82-4825705A94D9}" presName="spacer" presStyleCnt="0"/>
      <dgm:spPr/>
      <dgm:t>
        <a:bodyPr/>
        <a:lstStyle/>
        <a:p>
          <a:endParaRPr lang="en-US"/>
        </a:p>
      </dgm:t>
    </dgm:pt>
    <dgm:pt modelId="{5B55CAA9-F410-423C-8B5B-77A49DC01E9D}" type="pres">
      <dgm:prSet presAssocID="{CDDE1AFE-83A2-4226-8753-CC88FF85949A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FEC3B-7CF2-41B5-898F-7A171B9F310D}" type="pres">
      <dgm:prSet presAssocID="{8CFFBE10-5211-4FDE-B5D7-4C53930BDDA3}" presName="spacer" presStyleCnt="0"/>
      <dgm:spPr/>
      <dgm:t>
        <a:bodyPr/>
        <a:lstStyle/>
        <a:p>
          <a:endParaRPr lang="en-US"/>
        </a:p>
      </dgm:t>
    </dgm:pt>
    <dgm:pt modelId="{2DBB7390-2C8F-452E-ABEF-C317FB98D583}" type="pres">
      <dgm:prSet presAssocID="{D4748369-2784-4208-9260-6A50F1B97022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ECE46-4BCD-42A6-9196-7EC1DCA78F0B}" type="pres">
      <dgm:prSet presAssocID="{B8EEDD06-EE40-406F-88E7-4B140E6D5A00}" presName="spacer" presStyleCnt="0"/>
      <dgm:spPr/>
      <dgm:t>
        <a:bodyPr/>
        <a:lstStyle/>
        <a:p>
          <a:endParaRPr lang="en-US"/>
        </a:p>
      </dgm:t>
    </dgm:pt>
    <dgm:pt modelId="{86721F51-7133-4076-B308-CBEFCE65CEE0}" type="pres">
      <dgm:prSet presAssocID="{E422103F-9A31-4980-A5FD-AB7FD8C51C87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32A4E0-E554-471F-8813-76B3B4F92A65}" srcId="{C8805834-14D2-4477-B7E7-F37419C755DB}" destId="{CDDE1AFE-83A2-4226-8753-CC88FF85949A}" srcOrd="3" destOrd="0" parTransId="{649DD307-3C81-427D-9C20-842942053DA2}" sibTransId="{8CFFBE10-5211-4FDE-B5D7-4C53930BDDA3}"/>
    <dgm:cxn modelId="{27550ED4-CC57-4465-B1CB-BEA8B7A6BD77}" srcId="{C8805834-14D2-4477-B7E7-F37419C755DB}" destId="{E422103F-9A31-4980-A5FD-AB7FD8C51C87}" srcOrd="5" destOrd="0" parTransId="{7F707802-D6BC-489D-BD8E-05CA12F6F292}" sibTransId="{D88357E6-05FF-41C7-84D1-8B0E5172CBE1}"/>
    <dgm:cxn modelId="{DAAF3F6F-FF5C-484B-B089-19F4F0D2E5C5}" type="presOf" srcId="{D4748369-2784-4208-9260-6A50F1B97022}" destId="{2DBB7390-2C8F-452E-ABEF-C317FB98D583}" srcOrd="0" destOrd="0" presId="urn:microsoft.com/office/officeart/2005/8/layout/vList2"/>
    <dgm:cxn modelId="{A8DBE622-314A-45EF-8E52-8B5C9CC5451A}" srcId="{C8805834-14D2-4477-B7E7-F37419C755DB}" destId="{D4748369-2784-4208-9260-6A50F1B97022}" srcOrd="4" destOrd="0" parTransId="{0905890D-F7CC-4B96-8671-C64A75E4AB19}" sibTransId="{B8EEDD06-EE40-406F-88E7-4B140E6D5A00}"/>
    <dgm:cxn modelId="{8FDC9015-913A-45D2-A6E6-8FF02A5E5328}" srcId="{C8805834-14D2-4477-B7E7-F37419C755DB}" destId="{2723CA21-AE6B-4FEC-A1D1-E85C7E8B52E8}" srcOrd="0" destOrd="0" parTransId="{73AD647F-85D3-4140-8502-860872A05BA6}" sibTransId="{90853733-CDD7-4B01-B844-24C9309319F4}"/>
    <dgm:cxn modelId="{42661BB9-05D1-474D-8585-CD165006E4BB}" type="presOf" srcId="{CDDE1AFE-83A2-4226-8753-CC88FF85949A}" destId="{5B55CAA9-F410-423C-8B5B-77A49DC01E9D}" srcOrd="0" destOrd="0" presId="urn:microsoft.com/office/officeart/2005/8/layout/vList2"/>
    <dgm:cxn modelId="{A03383DB-6317-4259-ABC8-09A62ED7B8E5}" type="presOf" srcId="{C439A3D9-CCDA-4270-8B81-F1329FC25C95}" destId="{2F2602ED-19E0-4F49-9E2B-F34204551CBC}" srcOrd="0" destOrd="0" presId="urn:microsoft.com/office/officeart/2005/8/layout/vList2"/>
    <dgm:cxn modelId="{0B6AE723-5627-473E-934A-BD323DDAAB13}" type="presOf" srcId="{E422103F-9A31-4980-A5FD-AB7FD8C51C87}" destId="{86721F51-7133-4076-B308-CBEFCE65CEE0}" srcOrd="0" destOrd="0" presId="urn:microsoft.com/office/officeart/2005/8/layout/vList2"/>
    <dgm:cxn modelId="{1C9C02F0-9EBF-4E9F-9A82-9F21ACEDB84E}" srcId="{C8805834-14D2-4477-B7E7-F37419C755DB}" destId="{C439A3D9-CCDA-4270-8B81-F1329FC25C95}" srcOrd="1" destOrd="0" parTransId="{59FB10C1-2877-4D3F-97A7-B268A9A64DF6}" sibTransId="{380C4094-FD5D-4BA3-8D3F-C965D30FA872}"/>
    <dgm:cxn modelId="{652DD10A-FE5D-413F-891E-391D36148A0D}" type="presOf" srcId="{C8805834-14D2-4477-B7E7-F37419C755DB}" destId="{3F65A0C7-7706-4014-AE48-23113B705DB7}" srcOrd="0" destOrd="0" presId="urn:microsoft.com/office/officeart/2005/8/layout/vList2"/>
    <dgm:cxn modelId="{76D9261C-C870-4255-82C3-8C48E8BC88F4}" type="presOf" srcId="{2723CA21-AE6B-4FEC-A1D1-E85C7E8B52E8}" destId="{995C0DC1-0311-461C-BE8C-D5DB7D6F0F2A}" srcOrd="0" destOrd="0" presId="urn:microsoft.com/office/officeart/2005/8/layout/vList2"/>
    <dgm:cxn modelId="{15044CB2-2A1B-4F7B-A0C7-32CD73E05531}" srcId="{C8805834-14D2-4477-B7E7-F37419C755DB}" destId="{83938891-0C89-4DAE-B582-92D8D2004209}" srcOrd="2" destOrd="0" parTransId="{09DA25B3-163F-4FC0-A118-A3E575FCA03D}" sibTransId="{C9C23A26-8B14-43A9-8C82-4825705A94D9}"/>
    <dgm:cxn modelId="{BB90F41B-8704-410B-A027-E76837C8EC42}" type="presOf" srcId="{83938891-0C89-4DAE-B582-92D8D2004209}" destId="{2D741326-E2EC-4E43-BFE5-9EF80D366155}" srcOrd="0" destOrd="0" presId="urn:microsoft.com/office/officeart/2005/8/layout/vList2"/>
    <dgm:cxn modelId="{96481DF1-E16F-4ED1-9252-2726ECC830F4}" type="presParOf" srcId="{3F65A0C7-7706-4014-AE48-23113B705DB7}" destId="{995C0DC1-0311-461C-BE8C-D5DB7D6F0F2A}" srcOrd="0" destOrd="0" presId="urn:microsoft.com/office/officeart/2005/8/layout/vList2"/>
    <dgm:cxn modelId="{D969C5AF-6832-4F4A-A336-1B81E8D0034B}" type="presParOf" srcId="{3F65A0C7-7706-4014-AE48-23113B705DB7}" destId="{FA704623-E81B-41D1-ADB5-056894938E25}" srcOrd="1" destOrd="0" presId="urn:microsoft.com/office/officeart/2005/8/layout/vList2"/>
    <dgm:cxn modelId="{3E783F11-B3D9-47E7-BE5E-5A4C8F035D0C}" type="presParOf" srcId="{3F65A0C7-7706-4014-AE48-23113B705DB7}" destId="{2F2602ED-19E0-4F49-9E2B-F34204551CBC}" srcOrd="2" destOrd="0" presId="urn:microsoft.com/office/officeart/2005/8/layout/vList2"/>
    <dgm:cxn modelId="{E7E6ACD7-0F36-4DB5-8B46-2120728C6BA3}" type="presParOf" srcId="{3F65A0C7-7706-4014-AE48-23113B705DB7}" destId="{25F8E1E4-6A2F-4553-98CA-9B100F348DF5}" srcOrd="3" destOrd="0" presId="urn:microsoft.com/office/officeart/2005/8/layout/vList2"/>
    <dgm:cxn modelId="{D9AFCBFB-D225-4FE9-A628-98DB64892E32}" type="presParOf" srcId="{3F65A0C7-7706-4014-AE48-23113B705DB7}" destId="{2D741326-E2EC-4E43-BFE5-9EF80D366155}" srcOrd="4" destOrd="0" presId="urn:microsoft.com/office/officeart/2005/8/layout/vList2"/>
    <dgm:cxn modelId="{90BF3250-09DA-477E-9D7F-4B3FD5AAEDD1}" type="presParOf" srcId="{3F65A0C7-7706-4014-AE48-23113B705DB7}" destId="{CDB79D35-D0A0-4ACD-907C-287D16C2765D}" srcOrd="5" destOrd="0" presId="urn:microsoft.com/office/officeart/2005/8/layout/vList2"/>
    <dgm:cxn modelId="{297D3A4C-4939-494B-8482-FF6F99347E5A}" type="presParOf" srcId="{3F65A0C7-7706-4014-AE48-23113B705DB7}" destId="{5B55CAA9-F410-423C-8B5B-77A49DC01E9D}" srcOrd="6" destOrd="0" presId="urn:microsoft.com/office/officeart/2005/8/layout/vList2"/>
    <dgm:cxn modelId="{08C48ECF-5F17-4DEE-B5F1-74A83C20CEA0}" type="presParOf" srcId="{3F65A0C7-7706-4014-AE48-23113B705DB7}" destId="{9A8FEC3B-7CF2-41B5-898F-7A171B9F310D}" srcOrd="7" destOrd="0" presId="urn:microsoft.com/office/officeart/2005/8/layout/vList2"/>
    <dgm:cxn modelId="{9875DE69-44CD-4A5D-AAD9-9AD7767518FF}" type="presParOf" srcId="{3F65A0C7-7706-4014-AE48-23113B705DB7}" destId="{2DBB7390-2C8F-452E-ABEF-C317FB98D583}" srcOrd="8" destOrd="0" presId="urn:microsoft.com/office/officeart/2005/8/layout/vList2"/>
    <dgm:cxn modelId="{43AF4745-600C-4829-8327-409FA60D2ED5}" type="presParOf" srcId="{3F65A0C7-7706-4014-AE48-23113B705DB7}" destId="{E0AECE46-4BCD-42A6-9196-7EC1DCA78F0B}" srcOrd="9" destOrd="0" presId="urn:microsoft.com/office/officeart/2005/8/layout/vList2"/>
    <dgm:cxn modelId="{F9F57AD6-6FA1-4D99-B48B-76849BEE459B}" type="presParOf" srcId="{3F65A0C7-7706-4014-AE48-23113B705DB7}" destId="{86721F51-7133-4076-B308-CBEFCE65CEE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805834-14D2-4477-B7E7-F37419C755D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39A3D9-CCDA-4270-8B81-F1329FC25C95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Seamless and Discrete </a:t>
          </a:r>
        </a:p>
      </dgm:t>
    </dgm:pt>
    <dgm:pt modelId="{59FB10C1-2877-4D3F-97A7-B268A9A64DF6}" type="parTrans" cxnId="{1C9C02F0-9EBF-4E9F-9A82-9F21ACEDB84E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380C4094-FD5D-4BA3-8D3F-C965D30FA872}" type="sibTrans" cxnId="{1C9C02F0-9EBF-4E9F-9A82-9F21ACEDB84E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CDDE1AFE-83A2-4226-8753-CC88FF85949A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Self and Other sensing</a:t>
          </a:r>
        </a:p>
      </dgm:t>
    </dgm:pt>
    <dgm:pt modelId="{649DD307-3C81-427D-9C20-842942053DA2}" type="parTrans" cxnId="{7932A4E0-E554-471F-8813-76B3B4F92A65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CFFBE10-5211-4FDE-B5D7-4C53930BDDA3}" type="sibTrans" cxnId="{7932A4E0-E554-471F-8813-76B3B4F92A65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D4748369-2784-4208-9260-6A50F1B97022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Long term us</a:t>
          </a:r>
        </a:p>
      </dgm:t>
    </dgm:pt>
    <dgm:pt modelId="{0905890D-F7CC-4B96-8671-C64A75E4AB19}" type="parTrans" cxnId="{A8DBE622-314A-45EF-8E52-8B5C9CC5451A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B8EEDD06-EE40-406F-88E7-4B140E6D5A00}" type="sibTrans" cxnId="{A8DBE622-314A-45EF-8E52-8B5C9CC5451A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2723CA21-AE6B-4FEC-A1D1-E85C7E8B52E8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Portable and wearable</a:t>
          </a:r>
        </a:p>
      </dgm:t>
    </dgm:pt>
    <dgm:pt modelId="{73AD647F-85D3-4140-8502-860872A05BA6}" type="parTrans" cxnId="{8FDC9015-913A-45D2-A6E6-8FF02A5E5328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90853733-CDD7-4B01-B844-24C9309319F4}" type="sibTrans" cxnId="{8FDC9015-913A-45D2-A6E6-8FF02A5E5328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3938891-0C89-4DAE-B582-92D8D2004209}">
      <dgm:prSet custT="1"/>
      <dgm:spPr/>
      <dgm:t>
        <a:bodyPr/>
        <a:lstStyle/>
        <a:p>
          <a:r>
            <a:rPr lang="en-US" sz="18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No Obstructions</a:t>
          </a:r>
        </a:p>
      </dgm:t>
    </dgm:pt>
    <dgm:pt modelId="{09DA25B3-163F-4FC0-A118-A3E575FCA03D}" type="parTrans" cxnId="{15044CB2-2A1B-4F7B-A0C7-32CD73E05531}">
      <dgm:prSet/>
      <dgm:spPr/>
      <dgm:t>
        <a:bodyPr/>
        <a:lstStyle/>
        <a:p>
          <a:endParaRPr lang="en-US" sz="1800"/>
        </a:p>
      </dgm:t>
    </dgm:pt>
    <dgm:pt modelId="{C9C23A26-8B14-43A9-8C82-4825705A94D9}" type="sibTrans" cxnId="{15044CB2-2A1B-4F7B-A0C7-32CD73E05531}">
      <dgm:prSet/>
      <dgm:spPr/>
      <dgm:t>
        <a:bodyPr/>
        <a:lstStyle/>
        <a:p>
          <a:endParaRPr lang="en-US" sz="1800"/>
        </a:p>
      </dgm:t>
    </dgm:pt>
    <dgm:pt modelId="{3F65A0C7-7706-4014-AE48-23113B705DB7}" type="pres">
      <dgm:prSet presAssocID="{C8805834-14D2-4477-B7E7-F37419C755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5C0DC1-0311-461C-BE8C-D5DB7D6F0F2A}" type="pres">
      <dgm:prSet presAssocID="{2723CA21-AE6B-4FEC-A1D1-E85C7E8B52E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04623-E81B-41D1-ADB5-056894938E25}" type="pres">
      <dgm:prSet presAssocID="{90853733-CDD7-4B01-B844-24C9309319F4}" presName="spacer" presStyleCnt="0"/>
      <dgm:spPr/>
    </dgm:pt>
    <dgm:pt modelId="{2F2602ED-19E0-4F49-9E2B-F34204551CBC}" type="pres">
      <dgm:prSet presAssocID="{C439A3D9-CCDA-4270-8B81-F1329FC25C9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8E1E4-6A2F-4553-98CA-9B100F348DF5}" type="pres">
      <dgm:prSet presAssocID="{380C4094-FD5D-4BA3-8D3F-C965D30FA872}" presName="spacer" presStyleCnt="0"/>
      <dgm:spPr/>
    </dgm:pt>
    <dgm:pt modelId="{2D741326-E2EC-4E43-BFE5-9EF80D366155}" type="pres">
      <dgm:prSet presAssocID="{83938891-0C89-4DAE-B582-92D8D2004209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79D35-D0A0-4ACD-907C-287D16C2765D}" type="pres">
      <dgm:prSet presAssocID="{C9C23A26-8B14-43A9-8C82-4825705A94D9}" presName="spacer" presStyleCnt="0"/>
      <dgm:spPr/>
    </dgm:pt>
    <dgm:pt modelId="{5B55CAA9-F410-423C-8B5B-77A49DC01E9D}" type="pres">
      <dgm:prSet presAssocID="{CDDE1AFE-83A2-4226-8753-CC88FF85949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FEC3B-7CF2-41B5-898F-7A171B9F310D}" type="pres">
      <dgm:prSet presAssocID="{8CFFBE10-5211-4FDE-B5D7-4C53930BDDA3}" presName="spacer" presStyleCnt="0"/>
      <dgm:spPr/>
    </dgm:pt>
    <dgm:pt modelId="{2DBB7390-2C8F-452E-ABEF-C317FB98D583}" type="pres">
      <dgm:prSet presAssocID="{D4748369-2784-4208-9260-6A50F1B97022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FD0BBF-45D5-40FF-93B4-F53DD833C7A9}" type="presOf" srcId="{C8805834-14D2-4477-B7E7-F37419C755DB}" destId="{3F65A0C7-7706-4014-AE48-23113B705DB7}" srcOrd="0" destOrd="0" presId="urn:microsoft.com/office/officeart/2005/8/layout/vList2"/>
    <dgm:cxn modelId="{7932A4E0-E554-471F-8813-76B3B4F92A65}" srcId="{C8805834-14D2-4477-B7E7-F37419C755DB}" destId="{CDDE1AFE-83A2-4226-8753-CC88FF85949A}" srcOrd="3" destOrd="0" parTransId="{649DD307-3C81-427D-9C20-842942053DA2}" sibTransId="{8CFFBE10-5211-4FDE-B5D7-4C53930BDDA3}"/>
    <dgm:cxn modelId="{8FDC9015-913A-45D2-A6E6-8FF02A5E5328}" srcId="{C8805834-14D2-4477-B7E7-F37419C755DB}" destId="{2723CA21-AE6B-4FEC-A1D1-E85C7E8B52E8}" srcOrd="0" destOrd="0" parTransId="{73AD647F-85D3-4140-8502-860872A05BA6}" sibTransId="{90853733-CDD7-4B01-B844-24C9309319F4}"/>
    <dgm:cxn modelId="{A8DBE622-314A-45EF-8E52-8B5C9CC5451A}" srcId="{C8805834-14D2-4477-B7E7-F37419C755DB}" destId="{D4748369-2784-4208-9260-6A50F1B97022}" srcOrd="4" destOrd="0" parTransId="{0905890D-F7CC-4B96-8671-C64A75E4AB19}" sibTransId="{B8EEDD06-EE40-406F-88E7-4B140E6D5A00}"/>
    <dgm:cxn modelId="{49BD5FB6-851C-4B0A-986B-21C6AD4EEABE}" type="presOf" srcId="{83938891-0C89-4DAE-B582-92D8D2004209}" destId="{2D741326-E2EC-4E43-BFE5-9EF80D366155}" srcOrd="0" destOrd="0" presId="urn:microsoft.com/office/officeart/2005/8/layout/vList2"/>
    <dgm:cxn modelId="{D9233A0C-B0F4-4AD2-8F07-95B202309CBB}" type="presOf" srcId="{2723CA21-AE6B-4FEC-A1D1-E85C7E8B52E8}" destId="{995C0DC1-0311-461C-BE8C-D5DB7D6F0F2A}" srcOrd="0" destOrd="0" presId="urn:microsoft.com/office/officeart/2005/8/layout/vList2"/>
    <dgm:cxn modelId="{7F3018D8-E19D-4C19-A399-8C5B5908ACDA}" type="presOf" srcId="{C439A3D9-CCDA-4270-8B81-F1329FC25C95}" destId="{2F2602ED-19E0-4F49-9E2B-F34204551CBC}" srcOrd="0" destOrd="0" presId="urn:microsoft.com/office/officeart/2005/8/layout/vList2"/>
    <dgm:cxn modelId="{0B9CEFC0-2E22-46DE-ACA4-04728F062BFC}" type="presOf" srcId="{D4748369-2784-4208-9260-6A50F1B97022}" destId="{2DBB7390-2C8F-452E-ABEF-C317FB98D583}" srcOrd="0" destOrd="0" presId="urn:microsoft.com/office/officeart/2005/8/layout/vList2"/>
    <dgm:cxn modelId="{D7CB94AA-4C18-403C-B669-969D1A68150D}" type="presOf" srcId="{CDDE1AFE-83A2-4226-8753-CC88FF85949A}" destId="{5B55CAA9-F410-423C-8B5B-77A49DC01E9D}" srcOrd="0" destOrd="0" presId="urn:microsoft.com/office/officeart/2005/8/layout/vList2"/>
    <dgm:cxn modelId="{1C9C02F0-9EBF-4E9F-9A82-9F21ACEDB84E}" srcId="{C8805834-14D2-4477-B7E7-F37419C755DB}" destId="{C439A3D9-CCDA-4270-8B81-F1329FC25C95}" srcOrd="1" destOrd="0" parTransId="{59FB10C1-2877-4D3F-97A7-B268A9A64DF6}" sibTransId="{380C4094-FD5D-4BA3-8D3F-C965D30FA872}"/>
    <dgm:cxn modelId="{15044CB2-2A1B-4F7B-A0C7-32CD73E05531}" srcId="{C8805834-14D2-4477-B7E7-F37419C755DB}" destId="{83938891-0C89-4DAE-B582-92D8D2004209}" srcOrd="2" destOrd="0" parTransId="{09DA25B3-163F-4FC0-A118-A3E575FCA03D}" sibTransId="{C9C23A26-8B14-43A9-8C82-4825705A94D9}"/>
    <dgm:cxn modelId="{F801215E-5B6D-4F05-9178-EDF9307FA8C0}" type="presParOf" srcId="{3F65A0C7-7706-4014-AE48-23113B705DB7}" destId="{995C0DC1-0311-461C-BE8C-D5DB7D6F0F2A}" srcOrd="0" destOrd="0" presId="urn:microsoft.com/office/officeart/2005/8/layout/vList2"/>
    <dgm:cxn modelId="{5D341B95-3501-4FB5-BD84-2B795690A9ED}" type="presParOf" srcId="{3F65A0C7-7706-4014-AE48-23113B705DB7}" destId="{FA704623-E81B-41D1-ADB5-056894938E25}" srcOrd="1" destOrd="0" presId="urn:microsoft.com/office/officeart/2005/8/layout/vList2"/>
    <dgm:cxn modelId="{0F6AE31D-C93E-446D-A143-FE0874732383}" type="presParOf" srcId="{3F65A0C7-7706-4014-AE48-23113B705DB7}" destId="{2F2602ED-19E0-4F49-9E2B-F34204551CBC}" srcOrd="2" destOrd="0" presId="urn:microsoft.com/office/officeart/2005/8/layout/vList2"/>
    <dgm:cxn modelId="{4C6F4B87-B916-4905-AEA0-E786147162A1}" type="presParOf" srcId="{3F65A0C7-7706-4014-AE48-23113B705DB7}" destId="{25F8E1E4-6A2F-4553-98CA-9B100F348DF5}" srcOrd="3" destOrd="0" presId="urn:microsoft.com/office/officeart/2005/8/layout/vList2"/>
    <dgm:cxn modelId="{2DFB721D-F6E6-41C9-86CB-2DBE10D6AC3E}" type="presParOf" srcId="{3F65A0C7-7706-4014-AE48-23113B705DB7}" destId="{2D741326-E2EC-4E43-BFE5-9EF80D366155}" srcOrd="4" destOrd="0" presId="urn:microsoft.com/office/officeart/2005/8/layout/vList2"/>
    <dgm:cxn modelId="{771A1A34-813C-410E-AB71-30F3190F1A9A}" type="presParOf" srcId="{3F65A0C7-7706-4014-AE48-23113B705DB7}" destId="{CDB79D35-D0A0-4ACD-907C-287D16C2765D}" srcOrd="5" destOrd="0" presId="urn:microsoft.com/office/officeart/2005/8/layout/vList2"/>
    <dgm:cxn modelId="{9EEE3392-148B-41DE-94AA-E0EC1662ACA3}" type="presParOf" srcId="{3F65A0C7-7706-4014-AE48-23113B705DB7}" destId="{5B55CAA9-F410-423C-8B5B-77A49DC01E9D}" srcOrd="6" destOrd="0" presId="urn:microsoft.com/office/officeart/2005/8/layout/vList2"/>
    <dgm:cxn modelId="{28B45F9D-96A0-4DCE-A904-59C7B4DD03B6}" type="presParOf" srcId="{3F65A0C7-7706-4014-AE48-23113B705DB7}" destId="{9A8FEC3B-7CF2-41B5-898F-7A171B9F310D}" srcOrd="7" destOrd="0" presId="urn:microsoft.com/office/officeart/2005/8/layout/vList2"/>
    <dgm:cxn modelId="{B1E869EE-A5FB-4B25-8268-4DB0838B362C}" type="presParOf" srcId="{3F65A0C7-7706-4014-AE48-23113B705DB7}" destId="{2DBB7390-2C8F-452E-ABEF-C317FB98D58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Conferences &amp; Reports: 	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Journals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Book Chapter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dirty="0" smtClean="0"/>
            <a:t> </a:t>
          </a:r>
          <a:r>
            <a:rPr lang="en-US" b="1" dirty="0" smtClean="0"/>
            <a:t>21 conference publications and reports.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   5 journals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 Person-Specific Characteristic Feature Selection for Face Recognition</a:t>
          </a:r>
          <a:r>
            <a:rPr lang="en-US" b="0" i="0" u="none" dirty="0" smtClean="0"/>
            <a:t>” in </a:t>
          </a:r>
          <a:r>
            <a:rPr lang="en-US" b="1" i="1" u="none" dirty="0" smtClean="0"/>
            <a:t>Biometrics – Theory, Methods and Applications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DB158968-8004-44FC-8E9B-7C7E09A51FCF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Book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0061469-C26F-459F-8F74-C95395A1E5BF}" type="parTrans" cxnId="{5356D620-A94E-4727-A56F-DD05A8BC5971}">
      <dgm:prSet/>
      <dgm:spPr/>
      <dgm:t>
        <a:bodyPr/>
        <a:lstStyle/>
        <a:p>
          <a:endParaRPr lang="en-US"/>
        </a:p>
      </dgm:t>
    </dgm:pt>
    <dgm:pt modelId="{6EA5D138-55D2-4EDE-931D-558690C20E86}" type="sibTrans" cxnId="{5356D620-A94E-4727-A56F-DD05A8BC5971}">
      <dgm:prSet/>
      <dgm:spPr/>
      <dgm:t>
        <a:bodyPr/>
        <a:lstStyle/>
        <a:p>
          <a:endParaRPr lang="en-US"/>
        </a:p>
      </dgm:t>
    </dgm:pt>
    <dgm:pt modelId="{8D49358B-8B52-40E9-88A6-CF66045C2282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  Mediated Social Interpersonal Interactions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92E6D2E6-F094-4D4D-AD21-32A90FDF87FE}" type="parTrans" cxnId="{BD891DE2-B2D6-4197-9185-4C61844EC9B9}">
      <dgm:prSet/>
      <dgm:spPr/>
      <dgm:t>
        <a:bodyPr/>
        <a:lstStyle/>
        <a:p>
          <a:endParaRPr lang="en-US"/>
        </a:p>
      </dgm:t>
    </dgm:pt>
    <dgm:pt modelId="{450990DD-9578-48CB-AFA3-FCBD6B169BB4}" type="sibTrans" cxnId="{BD891DE2-B2D6-4197-9185-4C61844EC9B9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D13203-3F76-427D-89FA-962DC7CCE68F}" type="pres">
      <dgm:prSet presAssocID="{DB158968-8004-44FC-8E9B-7C7E09A51FC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1FC839-DB16-4009-8909-E27B4A49F62F}" type="pres">
      <dgm:prSet presAssocID="{DB158968-8004-44FC-8E9B-7C7E09A51FCF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417977BE-A32D-4CA5-8B91-9541CEE4F3C9}" type="presOf" srcId="{EFF3D5AB-330F-4A82-8BD1-A909B8D092C0}" destId="{B0E735D0-7665-490B-A7E1-0318A43900E6}" srcOrd="0" destOrd="0" presId="urn:microsoft.com/office/officeart/2005/8/layout/vList2"/>
    <dgm:cxn modelId="{797BCFA2-9BE7-42C4-A436-DEA38BABBD23}" type="presOf" srcId="{9A124256-CA88-4086-A5B5-046371E6C0EC}" destId="{C71EBD33-ABE3-45B6-8915-C0562DB3CEE3}" srcOrd="0" destOrd="0" presId="urn:microsoft.com/office/officeart/2005/8/layout/vList2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B56CB32E-29C5-43F0-8BCA-A07B1809BA5B}" type="presOf" srcId="{024D7A45-AC9E-4ABB-81DC-BAFFF91616FA}" destId="{98A7A20E-545E-43A1-B4CA-03C720AB5C8F}" srcOrd="0" destOrd="0" presId="urn:microsoft.com/office/officeart/2005/8/layout/vList2"/>
    <dgm:cxn modelId="{24F1EE40-F3F2-463B-B1E4-60F8253C8BB4}" type="presOf" srcId="{DB158968-8004-44FC-8E9B-7C7E09A51FCF}" destId="{D2D13203-3F76-427D-89FA-962DC7CCE68F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1947BEB4-E652-40FF-98A1-397665629A2F}" type="presOf" srcId="{F8460E66-657C-448A-8E2C-341062D9235A}" destId="{044FCDF4-1DD4-4BD1-BA91-93AB2734907F}" srcOrd="0" destOrd="0" presId="urn:microsoft.com/office/officeart/2005/8/layout/vList2"/>
    <dgm:cxn modelId="{ED8C3BDD-B286-4E3B-B36B-8B7CB442B8F9}" type="presOf" srcId="{8D49358B-8B52-40E9-88A6-CF66045C2282}" destId="{231FC839-DB16-4009-8909-E27B4A49F62F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5356D620-A94E-4727-A56F-DD05A8BC5971}" srcId="{1028F362-418D-4D1B-9B8F-F90F3AED0681}" destId="{DB158968-8004-44FC-8E9B-7C7E09A51FCF}" srcOrd="3" destOrd="0" parTransId="{90061469-C26F-459F-8F74-C95395A1E5BF}" sibTransId="{6EA5D138-55D2-4EDE-931D-558690C20E86}"/>
    <dgm:cxn modelId="{C4F6C789-B7BE-4271-B892-497B9D17D650}" type="presOf" srcId="{1028F362-418D-4D1B-9B8F-F90F3AED0681}" destId="{7D6AD0E5-958B-4CFB-91DA-518AC7FE5DFC}" srcOrd="0" destOrd="0" presId="urn:microsoft.com/office/officeart/2005/8/layout/vList2"/>
    <dgm:cxn modelId="{BD891DE2-B2D6-4197-9185-4C61844EC9B9}" srcId="{DB158968-8004-44FC-8E9B-7C7E09A51FCF}" destId="{8D49358B-8B52-40E9-88A6-CF66045C2282}" srcOrd="0" destOrd="0" parTransId="{92E6D2E6-F094-4D4D-AD21-32A90FDF87FE}" sibTransId="{450990DD-9578-48CB-AFA3-FCBD6B169BB4}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27AB4CF8-218F-4404-8354-233DBCC7B2C1}" type="presOf" srcId="{08DFFF8E-5882-4952-A3D2-8C6C8B331C04}" destId="{693AB47C-B8D3-472B-A862-4C3FC06611C8}" srcOrd="0" destOrd="0" presId="urn:microsoft.com/office/officeart/2005/8/layout/vList2"/>
    <dgm:cxn modelId="{65DEACDC-5BA3-4A0A-A511-8E5451A3C818}" type="presOf" srcId="{B8E8D73F-581B-4976-AF8D-5AAC6C750847}" destId="{58CE6C68-63C9-42F9-96C1-5AB62F1F8AF7}" srcOrd="0" destOrd="0" presId="urn:microsoft.com/office/officeart/2005/8/layout/vList2"/>
    <dgm:cxn modelId="{51E4DBE6-1A37-45ED-BAD0-FE9B209E1F09}" type="presParOf" srcId="{7D6AD0E5-958B-4CFB-91DA-518AC7FE5DFC}" destId="{C71EBD33-ABE3-45B6-8915-C0562DB3CEE3}" srcOrd="0" destOrd="0" presId="urn:microsoft.com/office/officeart/2005/8/layout/vList2"/>
    <dgm:cxn modelId="{86CA00CF-1462-4693-B207-2AD7333C8B33}" type="presParOf" srcId="{7D6AD0E5-958B-4CFB-91DA-518AC7FE5DFC}" destId="{044FCDF4-1DD4-4BD1-BA91-93AB2734907F}" srcOrd="1" destOrd="0" presId="urn:microsoft.com/office/officeart/2005/8/layout/vList2"/>
    <dgm:cxn modelId="{C3562BBD-9A0C-4D96-9EC1-80DFA44017D9}" type="presParOf" srcId="{7D6AD0E5-958B-4CFB-91DA-518AC7FE5DFC}" destId="{98A7A20E-545E-43A1-B4CA-03C720AB5C8F}" srcOrd="2" destOrd="0" presId="urn:microsoft.com/office/officeart/2005/8/layout/vList2"/>
    <dgm:cxn modelId="{9DF9B300-8B47-4B2A-AF99-7E1F0FDFDB0A}" type="presParOf" srcId="{7D6AD0E5-958B-4CFB-91DA-518AC7FE5DFC}" destId="{58CE6C68-63C9-42F9-96C1-5AB62F1F8AF7}" srcOrd="3" destOrd="0" presId="urn:microsoft.com/office/officeart/2005/8/layout/vList2"/>
    <dgm:cxn modelId="{0F4EAE09-9326-4E23-B403-D844D367ADA1}" type="presParOf" srcId="{7D6AD0E5-958B-4CFB-91DA-518AC7FE5DFC}" destId="{B0E735D0-7665-490B-A7E1-0318A43900E6}" srcOrd="4" destOrd="0" presId="urn:microsoft.com/office/officeart/2005/8/layout/vList2"/>
    <dgm:cxn modelId="{0B0994F3-5D8C-40C5-AEFE-C5207AE5B841}" type="presParOf" srcId="{7D6AD0E5-958B-4CFB-91DA-518AC7FE5DFC}" destId="{693AB47C-B8D3-472B-A862-4C3FC06611C8}" srcOrd="5" destOrd="0" presId="urn:microsoft.com/office/officeart/2005/8/layout/vList2"/>
    <dgm:cxn modelId="{4300D857-82AB-4142-B1CB-23EC8EB72EDE}" type="presParOf" srcId="{7D6AD0E5-958B-4CFB-91DA-518AC7FE5DFC}" destId="{D2D13203-3F76-427D-89FA-962DC7CCE68F}" srcOrd="6" destOrd="0" presId="urn:microsoft.com/office/officeart/2005/8/layout/vList2"/>
    <dgm:cxn modelId="{6EE79BF6-AC24-414C-86D4-B9B202DA8993}" type="presParOf" srcId="{7D6AD0E5-958B-4CFB-91DA-518AC7FE5DFC}" destId="{231FC839-DB16-4009-8909-E27B4A49F62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Capstone Projects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FURI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High</a:t>
          </a:r>
          <a:r>
            <a:rPr lang="en-US" baseline="0" dirty="0" smtClean="0">
              <a:latin typeface="Times" pitchFamily="18" charset="0"/>
              <a:cs typeface="Times" pitchFamily="18" charset="0"/>
            </a:rPr>
            <a:t> School Students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b="1" dirty="0" smtClean="0"/>
            <a:t>  6 Capstone projects in Comp. Sci. and Eng.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   4 undergraduate students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 4 high school students trained in real-time human computer interfaces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FEAD7E-BBF6-4B0F-B86E-0FB13A62E33F}" type="presOf" srcId="{EFF3D5AB-330F-4A82-8BD1-A909B8D092C0}" destId="{B0E735D0-7665-490B-A7E1-0318A43900E6}" srcOrd="0" destOrd="0" presId="urn:microsoft.com/office/officeart/2005/8/layout/vList2"/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72E4A156-C9E8-4A2E-A44C-64D6CA1A773B}" type="presOf" srcId="{9A124256-CA88-4086-A5B5-046371E6C0EC}" destId="{C71EBD33-ABE3-45B6-8915-C0562DB3CEE3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3BEBD366-1F39-432A-B114-40728B6C469A}" type="presOf" srcId="{F8460E66-657C-448A-8E2C-341062D9235A}" destId="{044FCDF4-1DD4-4BD1-BA91-93AB2734907F}" srcOrd="0" destOrd="0" presId="urn:microsoft.com/office/officeart/2005/8/layout/vList2"/>
    <dgm:cxn modelId="{5500770D-F573-45EE-9890-99C08D07AE0E}" type="presOf" srcId="{1028F362-418D-4D1B-9B8F-F90F3AED0681}" destId="{7D6AD0E5-958B-4CFB-91DA-518AC7FE5DFC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B4B6B985-146B-44E8-9BA8-AB3E61AC43EA}" type="presOf" srcId="{08DFFF8E-5882-4952-A3D2-8C6C8B331C04}" destId="{693AB47C-B8D3-472B-A862-4C3FC06611C8}" srcOrd="0" destOrd="0" presId="urn:microsoft.com/office/officeart/2005/8/layout/vList2"/>
    <dgm:cxn modelId="{9909215C-4A85-4214-A63A-B229D6E93027}" type="presOf" srcId="{B8E8D73F-581B-4976-AF8D-5AAC6C750847}" destId="{58CE6C68-63C9-42F9-96C1-5AB62F1F8AF7}" srcOrd="0" destOrd="0" presId="urn:microsoft.com/office/officeart/2005/8/layout/vList2"/>
    <dgm:cxn modelId="{B583B69F-C313-4033-9B88-B1E3157A02AE}" type="presOf" srcId="{024D7A45-AC9E-4ABB-81DC-BAFFF91616FA}" destId="{98A7A20E-545E-43A1-B4CA-03C720AB5C8F}" srcOrd="0" destOrd="0" presId="urn:microsoft.com/office/officeart/2005/8/layout/vList2"/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4C5731E7-4AE6-4973-82E8-CC02903C5D31}" type="presParOf" srcId="{7D6AD0E5-958B-4CFB-91DA-518AC7FE5DFC}" destId="{C71EBD33-ABE3-45B6-8915-C0562DB3CEE3}" srcOrd="0" destOrd="0" presId="urn:microsoft.com/office/officeart/2005/8/layout/vList2"/>
    <dgm:cxn modelId="{E5AC4DD6-FB0A-4F22-ABDC-58FE7965E04F}" type="presParOf" srcId="{7D6AD0E5-958B-4CFB-91DA-518AC7FE5DFC}" destId="{044FCDF4-1DD4-4BD1-BA91-93AB2734907F}" srcOrd="1" destOrd="0" presId="urn:microsoft.com/office/officeart/2005/8/layout/vList2"/>
    <dgm:cxn modelId="{9A2AD6FD-BCFF-4D2D-97CD-F7CE5F76BB49}" type="presParOf" srcId="{7D6AD0E5-958B-4CFB-91DA-518AC7FE5DFC}" destId="{98A7A20E-545E-43A1-B4CA-03C720AB5C8F}" srcOrd="2" destOrd="0" presId="urn:microsoft.com/office/officeart/2005/8/layout/vList2"/>
    <dgm:cxn modelId="{2BFBDD8A-93DB-453F-BD29-C3489A8DADFD}" type="presParOf" srcId="{7D6AD0E5-958B-4CFB-91DA-518AC7FE5DFC}" destId="{58CE6C68-63C9-42F9-96C1-5AB62F1F8AF7}" srcOrd="3" destOrd="0" presId="urn:microsoft.com/office/officeart/2005/8/layout/vList2"/>
    <dgm:cxn modelId="{B28B9AC5-498F-4751-8139-F4C6858C4C84}" type="presParOf" srcId="{7D6AD0E5-958B-4CFB-91DA-518AC7FE5DFC}" destId="{B0E735D0-7665-490B-A7E1-0318A43900E6}" srcOrd="4" destOrd="0" presId="urn:microsoft.com/office/officeart/2005/8/layout/vList2"/>
    <dgm:cxn modelId="{3C165A34-46DA-43D6-9D57-90C6374CB3D1}" type="presParOf" srcId="{7D6AD0E5-958B-4CFB-91DA-518AC7FE5DFC}" destId="{693AB47C-B8D3-472B-A862-4C3FC06611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Broad Area Announcement – Office of Naval Research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NSF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ASU</a:t>
          </a:r>
          <a:r>
            <a:rPr lang="en-US" baseline="0" dirty="0" smtClean="0">
              <a:latin typeface="Times" pitchFamily="18" charset="0"/>
              <a:cs typeface="Times" pitchFamily="18" charset="0"/>
            </a:rPr>
            <a:t> GPSA Award, FURI Funding, Capstone student funding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b="1" dirty="0" smtClean="0"/>
            <a:t> Novel interface for delivering threat direction, distance and size to soldiers on the field.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   3 proposals attempted, Currently 1 in review on “ Assistive Social Situational Awareness Aids for Individuals with Disabilities”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 Close to 10K in various funding sources. 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190B0C-470E-4C87-8EF3-0EBBFC1D0D47}" type="presOf" srcId="{024D7A45-AC9E-4ABB-81DC-BAFFF91616FA}" destId="{98A7A20E-545E-43A1-B4CA-03C720AB5C8F}" srcOrd="0" destOrd="0" presId="urn:microsoft.com/office/officeart/2005/8/layout/vList2"/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63A3C668-B066-4AF0-A6B2-EFE4B75E931E}" type="presOf" srcId="{08DFFF8E-5882-4952-A3D2-8C6C8B331C04}" destId="{693AB47C-B8D3-472B-A862-4C3FC06611C8}" srcOrd="0" destOrd="0" presId="urn:microsoft.com/office/officeart/2005/8/layout/vList2"/>
    <dgm:cxn modelId="{512039A4-FB19-4336-ABDB-60193EF4BD05}" type="presOf" srcId="{1028F362-418D-4D1B-9B8F-F90F3AED0681}" destId="{7D6AD0E5-958B-4CFB-91DA-518AC7FE5DFC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01E033F6-0056-4576-9ECE-3ABAF648914C}" type="presOf" srcId="{F8460E66-657C-448A-8E2C-341062D9235A}" destId="{044FCDF4-1DD4-4BD1-BA91-93AB2734907F}" srcOrd="0" destOrd="0" presId="urn:microsoft.com/office/officeart/2005/8/layout/vList2"/>
    <dgm:cxn modelId="{0450090A-F1D2-4C7B-AF1E-36908DB6BF10}" type="presOf" srcId="{B8E8D73F-581B-4976-AF8D-5AAC6C750847}" destId="{58CE6C68-63C9-42F9-96C1-5AB62F1F8AF7}" srcOrd="0" destOrd="0" presId="urn:microsoft.com/office/officeart/2005/8/layout/vList2"/>
    <dgm:cxn modelId="{FDF2474F-477C-4F35-8B05-A64DC5408EDD}" type="presOf" srcId="{EFF3D5AB-330F-4A82-8BD1-A909B8D092C0}" destId="{B0E735D0-7665-490B-A7E1-0318A43900E6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C4238AB3-BC6F-4335-90E4-34F23D5C55B5}" type="presOf" srcId="{9A124256-CA88-4086-A5B5-046371E6C0EC}" destId="{C71EBD33-ABE3-45B6-8915-C0562DB3CEE3}" srcOrd="0" destOrd="0" presId="urn:microsoft.com/office/officeart/2005/8/layout/vList2"/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256B1CAB-01FB-4769-BA9D-3FF11D3A0F48}" type="presParOf" srcId="{7D6AD0E5-958B-4CFB-91DA-518AC7FE5DFC}" destId="{C71EBD33-ABE3-45B6-8915-C0562DB3CEE3}" srcOrd="0" destOrd="0" presId="urn:microsoft.com/office/officeart/2005/8/layout/vList2"/>
    <dgm:cxn modelId="{CF4A55E9-7319-424C-8756-B114F7E3CA25}" type="presParOf" srcId="{7D6AD0E5-958B-4CFB-91DA-518AC7FE5DFC}" destId="{044FCDF4-1DD4-4BD1-BA91-93AB2734907F}" srcOrd="1" destOrd="0" presId="urn:microsoft.com/office/officeart/2005/8/layout/vList2"/>
    <dgm:cxn modelId="{92F5139D-F248-43BC-8D8D-BF03291EACBC}" type="presParOf" srcId="{7D6AD0E5-958B-4CFB-91DA-518AC7FE5DFC}" destId="{98A7A20E-545E-43A1-B4CA-03C720AB5C8F}" srcOrd="2" destOrd="0" presId="urn:microsoft.com/office/officeart/2005/8/layout/vList2"/>
    <dgm:cxn modelId="{6C204B3B-9BE7-4CAC-9E20-920CEC78C183}" type="presParOf" srcId="{7D6AD0E5-958B-4CFB-91DA-518AC7FE5DFC}" destId="{58CE6C68-63C9-42F9-96C1-5AB62F1F8AF7}" srcOrd="3" destOrd="0" presId="urn:microsoft.com/office/officeart/2005/8/layout/vList2"/>
    <dgm:cxn modelId="{03A3BFAF-9355-4234-B21D-5F7B2734D678}" type="presParOf" srcId="{7D6AD0E5-958B-4CFB-91DA-518AC7FE5DFC}" destId="{B0E735D0-7665-490B-A7E1-0318A43900E6}" srcOrd="4" destOrd="0" presId="urn:microsoft.com/office/officeart/2005/8/layout/vList2"/>
    <dgm:cxn modelId="{203F86A9-D3C7-471F-A645-18E3D0E92F64}" type="presParOf" srcId="{7D6AD0E5-958B-4CFB-91DA-518AC7FE5DFC}" destId="{693AB47C-B8D3-472B-A862-4C3FC06611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ACM</a:t>
          </a:r>
          <a:r>
            <a:rPr lang="en-US" b="1" baseline="0" dirty="0" smtClean="0">
              <a:latin typeface="Times" pitchFamily="18" charset="0"/>
              <a:cs typeface="Times" pitchFamily="18" charset="0"/>
            </a:rPr>
            <a:t> MM 2010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IBM T. J. Watson Research Center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Microsoft Bing Search – Ranking &amp; Relevance Team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b="1" dirty="0" smtClean="0"/>
            <a:t>Oct</a:t>
          </a:r>
          <a:r>
            <a:rPr lang="en-US" b="1" baseline="0" dirty="0" smtClean="0"/>
            <a:t> 2010, Brave New Ideas Session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Oct 2010, Emerging Leader in Multimedia and Signal Processing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Oct 2010, Industry-Academia interaction session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DB158968-8004-44FC-8E9B-7C7E09A51FCF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Raytheon Industry-Academia Meet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90061469-C26F-459F-8F74-C95395A1E5BF}" type="parTrans" cxnId="{5356D620-A94E-4727-A56F-DD05A8BC5971}">
      <dgm:prSet/>
      <dgm:spPr/>
      <dgm:t>
        <a:bodyPr/>
        <a:lstStyle/>
        <a:p>
          <a:endParaRPr lang="en-US"/>
        </a:p>
      </dgm:t>
    </dgm:pt>
    <dgm:pt modelId="{6EA5D138-55D2-4EDE-931D-558690C20E86}" type="sibTrans" cxnId="{5356D620-A94E-4727-A56F-DD05A8BC5971}">
      <dgm:prSet/>
      <dgm:spPr/>
      <dgm:t>
        <a:bodyPr/>
        <a:lstStyle/>
        <a:p>
          <a:endParaRPr lang="en-US"/>
        </a:p>
      </dgm:t>
    </dgm:pt>
    <dgm:pt modelId="{8D49358B-8B52-40E9-88A6-CF66045C2282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  April 2010, Technologies for the warfighter conference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92E6D2E6-F094-4D4D-AD21-32A90FDF87FE}" type="parTrans" cxnId="{BD891DE2-B2D6-4197-9185-4C61844EC9B9}">
      <dgm:prSet/>
      <dgm:spPr/>
      <dgm:t>
        <a:bodyPr/>
        <a:lstStyle/>
        <a:p>
          <a:endParaRPr lang="en-US"/>
        </a:p>
      </dgm:t>
    </dgm:pt>
    <dgm:pt modelId="{450990DD-9578-48CB-AFA3-FCBD6B169BB4}" type="sibTrans" cxnId="{BD891DE2-B2D6-4197-9185-4C61844EC9B9}">
      <dgm:prSet/>
      <dgm:spPr/>
      <dgm:t>
        <a:bodyPr/>
        <a:lstStyle/>
        <a:p>
          <a:endParaRPr lang="en-US"/>
        </a:p>
      </dgm:t>
    </dgm:pt>
    <dgm:pt modelId="{0613BB81-7B7B-4A30-A270-3262A3E821E7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Microsoft Imagine Cup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6DDF5C1D-B6D7-4E0C-A373-2ACE913718C5}" type="parTrans" cxnId="{17E2755E-5B7A-4D34-800B-B84B19795E93}">
      <dgm:prSet/>
      <dgm:spPr/>
      <dgm:t>
        <a:bodyPr/>
        <a:lstStyle/>
        <a:p>
          <a:endParaRPr lang="en-US"/>
        </a:p>
      </dgm:t>
    </dgm:pt>
    <dgm:pt modelId="{2D3A466D-7082-4EB1-B49D-64B0042A7DBD}" type="sibTrans" cxnId="{17E2755E-5B7A-4D34-800B-B84B19795E93}">
      <dgm:prSet/>
      <dgm:spPr/>
      <dgm:t>
        <a:bodyPr/>
        <a:lstStyle/>
        <a:p>
          <a:endParaRPr lang="en-US"/>
        </a:p>
      </dgm:t>
    </dgm:pt>
    <dgm:pt modelId="{87C6E597-DFE6-4312-B8E4-151E9932FB5A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Derived project from the interaction assistant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2B03C728-E9CC-4577-A263-7E57A5C8CA62}" type="parTrans" cxnId="{9228A5C0-71F5-4714-B2DC-8889044B4721}">
      <dgm:prSet/>
      <dgm:spPr/>
      <dgm:t>
        <a:bodyPr/>
        <a:lstStyle/>
        <a:p>
          <a:endParaRPr lang="en-US"/>
        </a:p>
      </dgm:t>
    </dgm:pt>
    <dgm:pt modelId="{F58F4D92-7DAE-4037-9528-DB85EB404605}" type="sibTrans" cxnId="{9228A5C0-71F5-4714-B2DC-8889044B4721}">
      <dgm:prSet/>
      <dgm:spPr/>
      <dgm:t>
        <a:bodyPr/>
        <a:lstStyle/>
        <a:p>
          <a:endParaRPr lang="en-US"/>
        </a:p>
      </dgm:t>
    </dgm:pt>
    <dgm:pt modelId="{559D9DFD-5147-4F4D-A3F3-8F917C52E79E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ASU Innovation Challenge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5F59B9C1-635A-4704-ACD0-AEA07FBCF32D}" type="parTrans" cxnId="{2AC6FEBC-34CB-413A-8995-FACB087C7F17}">
      <dgm:prSet/>
      <dgm:spPr/>
      <dgm:t>
        <a:bodyPr/>
        <a:lstStyle/>
        <a:p>
          <a:endParaRPr lang="en-US"/>
        </a:p>
      </dgm:t>
    </dgm:pt>
    <dgm:pt modelId="{C61B2879-3982-43E7-9A22-C73789B4B94C}" type="sibTrans" cxnId="{2AC6FEBC-34CB-413A-8995-FACB087C7F17}">
      <dgm:prSet/>
      <dgm:spPr/>
      <dgm:t>
        <a:bodyPr/>
        <a:lstStyle/>
        <a:p>
          <a:endParaRPr lang="en-US"/>
        </a:p>
      </dgm:t>
    </dgm:pt>
    <dgm:pt modelId="{B74F565E-1B13-42A3-9BCA-0E09E9C39FDE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Undergraduate student team focused on developing novel HCI for doctors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A45F9E33-A862-4E0C-A16A-DAAF74E0688F}" type="parTrans" cxnId="{9A00905F-F3E7-477B-A4C7-1CE415CD812B}">
      <dgm:prSet/>
      <dgm:spPr/>
      <dgm:t>
        <a:bodyPr/>
        <a:lstStyle/>
        <a:p>
          <a:endParaRPr lang="en-US"/>
        </a:p>
      </dgm:t>
    </dgm:pt>
    <dgm:pt modelId="{947F2800-689C-4944-A2D1-82B9ED8FBF4E}" type="sibTrans" cxnId="{9A00905F-F3E7-477B-A4C7-1CE415CD812B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D13203-3F76-427D-89FA-962DC7CCE68F}" type="pres">
      <dgm:prSet presAssocID="{DB158968-8004-44FC-8E9B-7C7E09A51FCF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1FC839-DB16-4009-8909-E27B4A49F62F}" type="pres">
      <dgm:prSet presAssocID="{DB158968-8004-44FC-8E9B-7C7E09A51FCF}" presName="childTex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086975-D3F2-49E0-99F7-BAE009785ECE}" type="pres">
      <dgm:prSet presAssocID="{0613BB81-7B7B-4A30-A270-3262A3E821E7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20F7B2-A78C-4D10-9551-DEDB60C6DA62}" type="pres">
      <dgm:prSet presAssocID="{0613BB81-7B7B-4A30-A270-3262A3E821E7}" presName="childTex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361F5D-ED0B-436F-9C6B-052EA6899A16}" type="pres">
      <dgm:prSet presAssocID="{559D9DFD-5147-4F4D-A3F3-8F917C52E79E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A315DE-98C3-4C37-B358-0A668BB110CA}" type="pres">
      <dgm:prSet presAssocID="{559D9DFD-5147-4F4D-A3F3-8F917C52E79E}" presName="childTex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8005FA84-83C3-4028-AFB3-C51AFFBE2659}" type="presOf" srcId="{0613BB81-7B7B-4A30-A270-3262A3E821E7}" destId="{D9086975-D3F2-49E0-99F7-BAE009785ECE}" srcOrd="0" destOrd="0" presId="urn:microsoft.com/office/officeart/2005/8/layout/vList2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07CA3DC1-C648-4215-9F8F-7B5B4BE3EC21}" type="presOf" srcId="{B8E8D73F-581B-4976-AF8D-5AAC6C750847}" destId="{58CE6C68-63C9-42F9-96C1-5AB62F1F8AF7}" srcOrd="0" destOrd="0" presId="urn:microsoft.com/office/officeart/2005/8/layout/vList2"/>
    <dgm:cxn modelId="{2AC6FEBC-34CB-413A-8995-FACB087C7F17}" srcId="{1028F362-418D-4D1B-9B8F-F90F3AED0681}" destId="{559D9DFD-5147-4F4D-A3F3-8F917C52E79E}" srcOrd="5" destOrd="0" parTransId="{5F59B9C1-635A-4704-ACD0-AEA07FBCF32D}" sibTransId="{C61B2879-3982-43E7-9A22-C73789B4B94C}"/>
    <dgm:cxn modelId="{19E31EDD-8196-4E3B-B468-F87D81C0F226}" type="presOf" srcId="{9A124256-CA88-4086-A5B5-046371E6C0EC}" destId="{C71EBD33-ABE3-45B6-8915-C0562DB3CEE3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5356D620-A94E-4727-A56F-DD05A8BC5971}" srcId="{1028F362-418D-4D1B-9B8F-F90F3AED0681}" destId="{DB158968-8004-44FC-8E9B-7C7E09A51FCF}" srcOrd="3" destOrd="0" parTransId="{90061469-C26F-459F-8F74-C95395A1E5BF}" sibTransId="{6EA5D138-55D2-4EDE-931D-558690C20E86}"/>
    <dgm:cxn modelId="{9228A5C0-71F5-4714-B2DC-8889044B4721}" srcId="{0613BB81-7B7B-4A30-A270-3262A3E821E7}" destId="{87C6E597-DFE6-4312-B8E4-151E9932FB5A}" srcOrd="0" destOrd="0" parTransId="{2B03C728-E9CC-4577-A263-7E57A5C8CA62}" sibTransId="{F58F4D92-7DAE-4037-9528-DB85EB404605}"/>
    <dgm:cxn modelId="{EA555555-0A11-436D-AE9E-FC19C4C420AC}" type="presOf" srcId="{8D49358B-8B52-40E9-88A6-CF66045C2282}" destId="{231FC839-DB16-4009-8909-E27B4A49F62F}" srcOrd="0" destOrd="0" presId="urn:microsoft.com/office/officeart/2005/8/layout/vList2"/>
    <dgm:cxn modelId="{BD891DE2-B2D6-4197-9185-4C61844EC9B9}" srcId="{DB158968-8004-44FC-8E9B-7C7E09A51FCF}" destId="{8D49358B-8B52-40E9-88A6-CF66045C2282}" srcOrd="0" destOrd="0" parTransId="{92E6D2E6-F094-4D4D-AD21-32A90FDF87FE}" sibTransId="{450990DD-9578-48CB-AFA3-FCBD6B169BB4}"/>
    <dgm:cxn modelId="{17E2755E-5B7A-4D34-800B-B84B19795E93}" srcId="{1028F362-418D-4D1B-9B8F-F90F3AED0681}" destId="{0613BB81-7B7B-4A30-A270-3262A3E821E7}" srcOrd="4" destOrd="0" parTransId="{6DDF5C1D-B6D7-4E0C-A373-2ACE913718C5}" sibTransId="{2D3A466D-7082-4EB1-B49D-64B0042A7DBD}"/>
    <dgm:cxn modelId="{F12AF5FA-D740-4258-BA89-3697489471C5}" type="presOf" srcId="{08DFFF8E-5882-4952-A3D2-8C6C8B331C04}" destId="{693AB47C-B8D3-472B-A862-4C3FC06611C8}" srcOrd="0" destOrd="0" presId="urn:microsoft.com/office/officeart/2005/8/layout/vList2"/>
    <dgm:cxn modelId="{38D666CD-B11E-49A5-B11F-E7F172E89FB7}" type="presOf" srcId="{DB158968-8004-44FC-8E9B-7C7E09A51FCF}" destId="{D2D13203-3F76-427D-89FA-962DC7CCE68F}" srcOrd="0" destOrd="0" presId="urn:microsoft.com/office/officeart/2005/8/layout/vList2"/>
    <dgm:cxn modelId="{463A405D-6216-460E-9467-D9C9C54F5AD5}" type="presOf" srcId="{EFF3D5AB-330F-4A82-8BD1-A909B8D092C0}" destId="{B0E735D0-7665-490B-A7E1-0318A43900E6}" srcOrd="0" destOrd="0" presId="urn:microsoft.com/office/officeart/2005/8/layout/vList2"/>
    <dgm:cxn modelId="{85949FDA-D833-4898-9D90-62C7F05153F6}" type="presOf" srcId="{1028F362-418D-4D1B-9B8F-F90F3AED0681}" destId="{7D6AD0E5-958B-4CFB-91DA-518AC7FE5DFC}" srcOrd="0" destOrd="0" presId="urn:microsoft.com/office/officeart/2005/8/layout/vList2"/>
    <dgm:cxn modelId="{645DF735-31F7-4BED-9735-3BD9876B4374}" type="presOf" srcId="{559D9DFD-5147-4F4D-A3F3-8F917C52E79E}" destId="{06361F5D-ED0B-436F-9C6B-052EA6899A16}" srcOrd="0" destOrd="0" presId="urn:microsoft.com/office/officeart/2005/8/layout/vList2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5FB9C698-DB99-4501-BFB7-CB39263FD182}" type="presOf" srcId="{87C6E597-DFE6-4312-B8E4-151E9932FB5A}" destId="{6720F7B2-A78C-4D10-9551-DEDB60C6DA62}" srcOrd="0" destOrd="0" presId="urn:microsoft.com/office/officeart/2005/8/layout/vList2"/>
    <dgm:cxn modelId="{9A00905F-F3E7-477B-A4C7-1CE415CD812B}" srcId="{559D9DFD-5147-4F4D-A3F3-8F917C52E79E}" destId="{B74F565E-1B13-42A3-9BCA-0E09E9C39FDE}" srcOrd="0" destOrd="0" parTransId="{A45F9E33-A862-4E0C-A16A-DAAF74E0688F}" sibTransId="{947F2800-689C-4944-A2D1-82B9ED8FBF4E}"/>
    <dgm:cxn modelId="{603A3579-C4B6-402B-866C-A5D1D30A423F}" type="presOf" srcId="{024D7A45-AC9E-4ABB-81DC-BAFFF91616FA}" destId="{98A7A20E-545E-43A1-B4CA-03C720AB5C8F}" srcOrd="0" destOrd="0" presId="urn:microsoft.com/office/officeart/2005/8/layout/vList2"/>
    <dgm:cxn modelId="{21D12AC4-29F2-4973-9A1A-644710F8341E}" type="presOf" srcId="{B74F565E-1B13-42A3-9BCA-0E09E9C39FDE}" destId="{F2A315DE-98C3-4C37-B358-0A668BB110CA}" srcOrd="0" destOrd="0" presId="urn:microsoft.com/office/officeart/2005/8/layout/vList2"/>
    <dgm:cxn modelId="{87A7ACC3-4FA3-4EE2-8CAE-9DCA38F9EF20}" type="presOf" srcId="{F8460E66-657C-448A-8E2C-341062D9235A}" destId="{044FCDF4-1DD4-4BD1-BA91-93AB2734907F}" srcOrd="0" destOrd="0" presId="urn:microsoft.com/office/officeart/2005/8/layout/vList2"/>
    <dgm:cxn modelId="{3E673C36-026F-4499-80A6-35AE2AD32475}" type="presParOf" srcId="{7D6AD0E5-958B-4CFB-91DA-518AC7FE5DFC}" destId="{C71EBD33-ABE3-45B6-8915-C0562DB3CEE3}" srcOrd="0" destOrd="0" presId="urn:microsoft.com/office/officeart/2005/8/layout/vList2"/>
    <dgm:cxn modelId="{2940CCF8-EECF-4C27-B610-FC07E9A95272}" type="presParOf" srcId="{7D6AD0E5-958B-4CFB-91DA-518AC7FE5DFC}" destId="{044FCDF4-1DD4-4BD1-BA91-93AB2734907F}" srcOrd="1" destOrd="0" presId="urn:microsoft.com/office/officeart/2005/8/layout/vList2"/>
    <dgm:cxn modelId="{5A184B77-D0C9-443B-AF2E-E9E2CFE696EC}" type="presParOf" srcId="{7D6AD0E5-958B-4CFB-91DA-518AC7FE5DFC}" destId="{98A7A20E-545E-43A1-B4CA-03C720AB5C8F}" srcOrd="2" destOrd="0" presId="urn:microsoft.com/office/officeart/2005/8/layout/vList2"/>
    <dgm:cxn modelId="{92996C68-1A89-42FD-947A-39457CA88E64}" type="presParOf" srcId="{7D6AD0E5-958B-4CFB-91DA-518AC7FE5DFC}" destId="{58CE6C68-63C9-42F9-96C1-5AB62F1F8AF7}" srcOrd="3" destOrd="0" presId="urn:microsoft.com/office/officeart/2005/8/layout/vList2"/>
    <dgm:cxn modelId="{F62FD78E-21E1-4F48-ACB5-771CBA08AC78}" type="presParOf" srcId="{7D6AD0E5-958B-4CFB-91DA-518AC7FE5DFC}" destId="{B0E735D0-7665-490B-A7E1-0318A43900E6}" srcOrd="4" destOrd="0" presId="urn:microsoft.com/office/officeart/2005/8/layout/vList2"/>
    <dgm:cxn modelId="{6CAC041E-DF61-4175-A418-FDBC858109A7}" type="presParOf" srcId="{7D6AD0E5-958B-4CFB-91DA-518AC7FE5DFC}" destId="{693AB47C-B8D3-472B-A862-4C3FC06611C8}" srcOrd="5" destOrd="0" presId="urn:microsoft.com/office/officeart/2005/8/layout/vList2"/>
    <dgm:cxn modelId="{6A6F9F2B-CB49-46DD-B211-8683F37715F1}" type="presParOf" srcId="{7D6AD0E5-958B-4CFB-91DA-518AC7FE5DFC}" destId="{D2D13203-3F76-427D-89FA-962DC7CCE68F}" srcOrd="6" destOrd="0" presId="urn:microsoft.com/office/officeart/2005/8/layout/vList2"/>
    <dgm:cxn modelId="{CDF530FB-5A37-44BB-B951-D95CC60EC49A}" type="presParOf" srcId="{7D6AD0E5-958B-4CFB-91DA-518AC7FE5DFC}" destId="{231FC839-DB16-4009-8909-E27B4A49F62F}" srcOrd="7" destOrd="0" presId="urn:microsoft.com/office/officeart/2005/8/layout/vList2"/>
    <dgm:cxn modelId="{57C26020-98E3-4386-BA9C-92A776B97E18}" type="presParOf" srcId="{7D6AD0E5-958B-4CFB-91DA-518AC7FE5DFC}" destId="{D9086975-D3F2-49E0-99F7-BAE009785ECE}" srcOrd="8" destOrd="0" presId="urn:microsoft.com/office/officeart/2005/8/layout/vList2"/>
    <dgm:cxn modelId="{425408AB-6D06-45BE-9F41-D3D39EEA9CF4}" type="presParOf" srcId="{7D6AD0E5-958B-4CFB-91DA-518AC7FE5DFC}" destId="{6720F7B2-A78C-4D10-9551-DEDB60C6DA62}" srcOrd="9" destOrd="0" presId="urn:microsoft.com/office/officeart/2005/8/layout/vList2"/>
    <dgm:cxn modelId="{8AB465DE-4CA2-46FA-B452-F817E7CC6908}" type="presParOf" srcId="{7D6AD0E5-958B-4CFB-91DA-518AC7FE5DFC}" destId="{06361F5D-ED0B-436F-9C6B-052EA6899A16}" srcOrd="10" destOrd="0" presId="urn:microsoft.com/office/officeart/2005/8/layout/vList2"/>
    <dgm:cxn modelId="{4913FC27-9932-493D-9A58-B83753CBECCD}" type="presParOf" srcId="{7D6AD0E5-958B-4CFB-91DA-518AC7FE5DFC}" destId="{F2A315DE-98C3-4C37-B358-0A668BB110CA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9A748D-117E-4FA1-9DCF-DFEC2FD08392}">
      <dsp:nvSpPr>
        <dsp:cNvPr id="0" name=""/>
        <dsp:cNvSpPr/>
      </dsp:nvSpPr>
      <dsp:spPr>
        <a:xfrm>
          <a:off x="0" y="205964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Times" pitchFamily="18" charset="0"/>
              <a:cs typeface="Times" pitchFamily="18" charset="0"/>
            </a:rPr>
            <a:t>Sara</a:t>
          </a:r>
          <a:endParaRPr lang="en-US" sz="2100" kern="1200" dirty="0">
            <a:latin typeface="Times" pitchFamily="18" charset="0"/>
            <a:cs typeface="Times" pitchFamily="18" charset="0"/>
          </a:endParaRPr>
        </a:p>
      </dsp:txBody>
      <dsp:txXfrm>
        <a:off x="23988" y="229952"/>
        <a:ext cx="8029224" cy="443423"/>
      </dsp:txXfrm>
    </dsp:sp>
    <dsp:sp modelId="{067576C0-14F1-42CC-8EB3-2C856D001886}">
      <dsp:nvSpPr>
        <dsp:cNvPr id="0" name=""/>
        <dsp:cNvSpPr/>
      </dsp:nvSpPr>
      <dsp:spPr>
        <a:xfrm>
          <a:off x="0" y="697364"/>
          <a:ext cx="8077200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Studies on a college student’s interaction with technology</a:t>
          </a:r>
          <a:endParaRPr lang="en-US" sz="16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8 important factors identified</a:t>
          </a:r>
          <a:endParaRPr lang="en-US" sz="16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Most important dimension was sociability with visual community</a:t>
          </a:r>
          <a:endParaRPr lang="en-US" sz="1600" kern="1200" dirty="0">
            <a:latin typeface="Times" pitchFamily="18" charset="0"/>
            <a:cs typeface="Times" pitchFamily="18" charset="0"/>
          </a:endParaRPr>
        </a:p>
      </dsp:txBody>
      <dsp:txXfrm>
        <a:off x="0" y="697364"/>
        <a:ext cx="8077200" cy="782460"/>
      </dsp:txXfrm>
    </dsp:sp>
    <dsp:sp modelId="{8A870AE5-E3AF-43FA-9452-9EBE4F33EAFC}">
      <dsp:nvSpPr>
        <dsp:cNvPr id="0" name=""/>
        <dsp:cNvSpPr/>
      </dsp:nvSpPr>
      <dsp:spPr>
        <a:xfrm>
          <a:off x="0" y="1479824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Times" pitchFamily="18" charset="0"/>
              <a:cs typeface="Times" pitchFamily="18" charset="0"/>
            </a:rPr>
            <a:t>Jindal-Snape</a:t>
          </a:r>
          <a:endParaRPr lang="en-US" sz="2100" kern="1200" dirty="0" smtClean="0">
            <a:latin typeface="Times" pitchFamily="18" charset="0"/>
            <a:cs typeface="Times" pitchFamily="18" charset="0"/>
          </a:endParaRPr>
        </a:p>
      </dsp:txBody>
      <dsp:txXfrm>
        <a:off x="23988" y="1503812"/>
        <a:ext cx="8029224" cy="443423"/>
      </dsp:txXfrm>
    </dsp:sp>
    <dsp:sp modelId="{8F634EB4-A193-411D-9844-110E9096E6CF}">
      <dsp:nvSpPr>
        <dsp:cNvPr id="0" name=""/>
        <dsp:cNvSpPr/>
      </dsp:nvSpPr>
      <dsp:spPr>
        <a:xfrm>
          <a:off x="0" y="1971224"/>
          <a:ext cx="8077200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Studies with children who are blind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Difficulty in learning due to lack of social feedback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Important to provide assistance and rehabilitation</a:t>
          </a:r>
        </a:p>
      </dsp:txBody>
      <dsp:txXfrm>
        <a:off x="0" y="1971224"/>
        <a:ext cx="8077200" cy="782460"/>
      </dsp:txXfrm>
    </dsp:sp>
    <dsp:sp modelId="{8D1E576F-4533-4D9E-8711-3706EE60862B}">
      <dsp:nvSpPr>
        <dsp:cNvPr id="0" name=""/>
        <dsp:cNvSpPr/>
      </dsp:nvSpPr>
      <dsp:spPr>
        <a:xfrm>
          <a:off x="0" y="2753684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Times" pitchFamily="18" charset="0"/>
              <a:cs typeface="Times" pitchFamily="18" charset="0"/>
            </a:rPr>
            <a:t>CUbiC</a:t>
          </a:r>
          <a:r>
            <a:rPr lang="en-US" sz="2100" kern="1200" dirty="0" smtClean="0">
              <a:latin typeface="Times" pitchFamily="18" charset="0"/>
              <a:cs typeface="Times" pitchFamily="18" charset="0"/>
            </a:rPr>
            <a:t> open focus group</a:t>
          </a:r>
          <a:endParaRPr lang="en-US" sz="2100" kern="1200" dirty="0">
            <a:latin typeface="Times" pitchFamily="18" charset="0"/>
            <a:cs typeface="Times" pitchFamily="18" charset="0"/>
          </a:endParaRPr>
        </a:p>
      </dsp:txBody>
      <dsp:txXfrm>
        <a:off x="23988" y="2777672"/>
        <a:ext cx="8029224" cy="443423"/>
      </dsp:txXfrm>
    </dsp:sp>
    <dsp:sp modelId="{FC4EBE70-90E8-411A-9FB0-6B1AC4A87B93}">
      <dsp:nvSpPr>
        <dsp:cNvPr id="0" name=""/>
        <dsp:cNvSpPr/>
      </dsp:nvSpPr>
      <dsp:spPr>
        <a:xfrm>
          <a:off x="0" y="3245084"/>
          <a:ext cx="8077200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“It would be nice to walk into a room and immediately get to know who are all in front of me before they start a conversation”.</a:t>
          </a:r>
          <a:endParaRPr lang="en-US" sz="16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One young man said, “It would be great to walk into a bar and identify beautiful women”.</a:t>
          </a:r>
          <a:endParaRPr lang="en-US" sz="1600" kern="1200" dirty="0">
            <a:latin typeface="Times" pitchFamily="18" charset="0"/>
            <a:cs typeface="Times" pitchFamily="18" charset="0"/>
          </a:endParaRPr>
        </a:p>
      </dsp:txBody>
      <dsp:txXfrm>
        <a:off x="0" y="3245084"/>
        <a:ext cx="8077200" cy="738990"/>
      </dsp:txXfrm>
    </dsp:sp>
    <dsp:sp modelId="{AB421486-763E-4554-AF91-CE71F7F64BB4}">
      <dsp:nvSpPr>
        <dsp:cNvPr id="0" name=""/>
        <dsp:cNvSpPr/>
      </dsp:nvSpPr>
      <dsp:spPr>
        <a:xfrm>
          <a:off x="0" y="3992709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Times" pitchFamily="18" charset="0"/>
              <a:cs typeface="Times" pitchFamily="18" charset="0"/>
            </a:rPr>
            <a:t>Dr. Terri </a:t>
          </a:r>
          <a:r>
            <a:rPr lang="en-US" sz="2100" kern="1200" dirty="0" err="1" smtClean="0">
              <a:latin typeface="Times" pitchFamily="18" charset="0"/>
              <a:cs typeface="Times" pitchFamily="18" charset="0"/>
            </a:rPr>
            <a:t>Hedgpeth</a:t>
          </a:r>
          <a:endParaRPr lang="en-US" sz="2100" kern="1200" dirty="0">
            <a:latin typeface="Times" pitchFamily="18" charset="0"/>
            <a:cs typeface="Times" pitchFamily="18" charset="0"/>
          </a:endParaRPr>
        </a:p>
      </dsp:txBody>
      <dsp:txXfrm>
        <a:off x="23988" y="4016697"/>
        <a:ext cx="8029224" cy="443423"/>
      </dsp:txXfrm>
    </dsp:sp>
    <dsp:sp modelId="{F83E2B89-7B04-48EE-A13C-5FEC42FFCCD9}">
      <dsp:nvSpPr>
        <dsp:cNvPr id="0" name=""/>
        <dsp:cNvSpPr/>
      </dsp:nvSpPr>
      <dsp:spPr>
        <a:xfrm>
          <a:off x="0" y="4475475"/>
          <a:ext cx="80772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“</a:t>
          </a:r>
          <a:r>
            <a:rPr lang="en-US" sz="1600" i="1" kern="1200" dirty="0" smtClean="0">
              <a:latin typeface="Times" pitchFamily="18" charset="0"/>
              <a:cs typeface="Times" pitchFamily="18" charset="0"/>
            </a:rPr>
            <a:t>Without social skills, there is no professional success</a:t>
          </a:r>
          <a:r>
            <a:rPr lang="en-US" sz="1600" kern="1200" dirty="0" smtClean="0">
              <a:latin typeface="Times" pitchFamily="18" charset="0"/>
              <a:cs typeface="Times" pitchFamily="18" charset="0"/>
            </a:rPr>
            <a:t>.”</a:t>
          </a:r>
          <a:endParaRPr lang="en-US" sz="1600" kern="1200" dirty="0">
            <a:latin typeface="Times" pitchFamily="18" charset="0"/>
            <a:cs typeface="Times" pitchFamily="18" charset="0"/>
          </a:endParaRPr>
        </a:p>
      </dsp:txBody>
      <dsp:txXfrm>
        <a:off x="0" y="4475475"/>
        <a:ext cx="8077200" cy="3477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1D143-B50D-4A34-8215-81A2E464B3CA}">
      <dsp:nvSpPr>
        <dsp:cNvPr id="0" name=""/>
        <dsp:cNvSpPr/>
      </dsp:nvSpPr>
      <dsp:spPr>
        <a:xfrm>
          <a:off x="0" y="165243"/>
          <a:ext cx="8001000" cy="3118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System Analysis and Design</a:t>
          </a:r>
          <a:endParaRPr lang="en-US" sz="1300" kern="1200" dirty="0"/>
        </a:p>
      </dsp:txBody>
      <dsp:txXfrm>
        <a:off x="15221" y="180464"/>
        <a:ext cx="7970558" cy="281363"/>
      </dsp:txXfrm>
    </dsp:sp>
    <dsp:sp modelId="{A25553FD-54CA-4D08-9468-BDC221E5CE33}">
      <dsp:nvSpPr>
        <dsp:cNvPr id="0" name=""/>
        <dsp:cNvSpPr/>
      </dsp:nvSpPr>
      <dsp:spPr>
        <a:xfrm>
          <a:off x="0" y="477048"/>
          <a:ext cx="8001000" cy="524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Dirk </a:t>
          </a:r>
          <a:r>
            <a:rPr lang="en-US" sz="1000" kern="1200" dirty="0" err="1" smtClean="0"/>
            <a:t>Colbry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Terri Hedgpeth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John Black</a:t>
          </a:r>
          <a:endParaRPr lang="en-US" sz="1000" kern="1200" dirty="0"/>
        </a:p>
      </dsp:txBody>
      <dsp:txXfrm>
        <a:off x="0" y="477048"/>
        <a:ext cx="8001000" cy="524745"/>
      </dsp:txXfrm>
    </dsp:sp>
    <dsp:sp modelId="{06731860-CA3E-4CB2-81D7-E64ADDF76724}">
      <dsp:nvSpPr>
        <dsp:cNvPr id="0" name=""/>
        <dsp:cNvSpPr/>
      </dsp:nvSpPr>
      <dsp:spPr>
        <a:xfrm>
          <a:off x="0" y="1001793"/>
          <a:ext cx="8001000" cy="31180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Body Rocking</a:t>
          </a:r>
          <a:endParaRPr lang="en-US" sz="1300" kern="1200" dirty="0"/>
        </a:p>
      </dsp:txBody>
      <dsp:txXfrm>
        <a:off x="15221" y="1017014"/>
        <a:ext cx="7970558" cy="281363"/>
      </dsp:txXfrm>
    </dsp:sp>
    <dsp:sp modelId="{1CB89894-9DA7-465F-838D-EA4C4F213337}">
      <dsp:nvSpPr>
        <dsp:cNvPr id="0" name=""/>
        <dsp:cNvSpPr/>
      </dsp:nvSpPr>
      <dsp:spPr>
        <a:xfrm>
          <a:off x="0" y="1313598"/>
          <a:ext cx="8001000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Narayanan CK</a:t>
          </a:r>
          <a:endParaRPr lang="en-US" sz="1000" kern="1200" dirty="0"/>
        </a:p>
      </dsp:txBody>
      <dsp:txXfrm>
        <a:off x="0" y="1313598"/>
        <a:ext cx="8001000" cy="215280"/>
      </dsp:txXfrm>
    </dsp:sp>
    <dsp:sp modelId="{FE1DA98D-4E19-4E87-8A3B-AF5540685EF6}">
      <dsp:nvSpPr>
        <dsp:cNvPr id="0" name=""/>
        <dsp:cNvSpPr/>
      </dsp:nvSpPr>
      <dsp:spPr>
        <a:xfrm>
          <a:off x="0" y="1528878"/>
          <a:ext cx="8001000" cy="31180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Proxemics</a:t>
          </a:r>
          <a:endParaRPr lang="en-US" sz="1300" kern="1200" dirty="0"/>
        </a:p>
      </dsp:txBody>
      <dsp:txXfrm>
        <a:off x="15221" y="1544099"/>
        <a:ext cx="7970558" cy="281363"/>
      </dsp:txXfrm>
    </dsp:sp>
    <dsp:sp modelId="{C9949DF9-1BDB-4880-B990-A3565449BE5A}">
      <dsp:nvSpPr>
        <dsp:cNvPr id="0" name=""/>
        <dsp:cNvSpPr/>
      </dsp:nvSpPr>
      <dsp:spPr>
        <a:xfrm>
          <a:off x="0" y="1840683"/>
          <a:ext cx="80010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Troy McDaniel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Jacob Rosenthal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Nathan Edwards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err="1" smtClean="0"/>
            <a:t>Lakshmi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Gade</a:t>
          </a:r>
          <a:endParaRPr lang="en-US" sz="1000" kern="1200" dirty="0"/>
        </a:p>
      </dsp:txBody>
      <dsp:txXfrm>
        <a:off x="0" y="1840683"/>
        <a:ext cx="8001000" cy="686205"/>
      </dsp:txXfrm>
    </dsp:sp>
    <dsp:sp modelId="{83E33707-5B00-4D4B-B2D9-395F58B8D0FD}">
      <dsp:nvSpPr>
        <dsp:cNvPr id="0" name=""/>
        <dsp:cNvSpPr/>
      </dsp:nvSpPr>
      <dsp:spPr>
        <a:xfrm>
          <a:off x="0" y="2526888"/>
          <a:ext cx="8001000" cy="31180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Facial Expression </a:t>
          </a:r>
          <a:endParaRPr lang="en-US" sz="1300" kern="1200" dirty="0"/>
        </a:p>
      </dsp:txBody>
      <dsp:txXfrm>
        <a:off x="15221" y="2542109"/>
        <a:ext cx="7970558" cy="281363"/>
      </dsp:txXfrm>
    </dsp:sp>
    <dsp:sp modelId="{C58C6167-E985-41C6-A5A6-28EDE24311C6}">
      <dsp:nvSpPr>
        <dsp:cNvPr id="0" name=""/>
        <dsp:cNvSpPr/>
      </dsp:nvSpPr>
      <dsp:spPr>
        <a:xfrm>
          <a:off x="0" y="2838693"/>
          <a:ext cx="8001000" cy="524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Stephen McGuire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err="1" smtClean="0"/>
            <a:t>Shantanu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Bala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Michelle Shiota</a:t>
          </a:r>
          <a:endParaRPr lang="en-US" sz="1000" kern="1200" dirty="0"/>
        </a:p>
      </dsp:txBody>
      <dsp:txXfrm>
        <a:off x="0" y="2838693"/>
        <a:ext cx="8001000" cy="524745"/>
      </dsp:txXfrm>
    </dsp:sp>
    <dsp:sp modelId="{CBEB83EB-20D0-4FC5-983B-8D70FF46D8CA}">
      <dsp:nvSpPr>
        <dsp:cNvPr id="0" name=""/>
        <dsp:cNvSpPr/>
      </dsp:nvSpPr>
      <dsp:spPr>
        <a:xfrm>
          <a:off x="0" y="3363438"/>
          <a:ext cx="8001000" cy="31180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Identity of the person</a:t>
          </a:r>
          <a:endParaRPr lang="en-US" sz="1300" kern="1200" dirty="0"/>
        </a:p>
      </dsp:txBody>
      <dsp:txXfrm>
        <a:off x="15221" y="3378659"/>
        <a:ext cx="7970558" cy="281363"/>
      </dsp:txXfrm>
    </dsp:sp>
    <dsp:sp modelId="{14401F8F-B21E-44DC-80EF-49F7BC76AE5E}">
      <dsp:nvSpPr>
        <dsp:cNvPr id="0" name=""/>
        <dsp:cNvSpPr/>
      </dsp:nvSpPr>
      <dsp:spPr>
        <a:xfrm>
          <a:off x="0" y="3675243"/>
          <a:ext cx="80010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err="1" smtClean="0"/>
            <a:t>Vineeth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Balasumbramanian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Greg Little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b="0" i="0" kern="1200" dirty="0" smtClean="0"/>
            <a:t>Michael </a:t>
          </a:r>
          <a:r>
            <a:rPr lang="en-US" sz="1000" b="0" i="0" kern="1200" dirty="0" err="1" smtClean="0"/>
            <a:t>Astrauskas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John Black</a:t>
          </a:r>
          <a:endParaRPr lang="en-US" sz="1000" kern="1200" dirty="0"/>
        </a:p>
      </dsp:txBody>
      <dsp:txXfrm>
        <a:off x="0" y="3675243"/>
        <a:ext cx="8001000" cy="686205"/>
      </dsp:txXfrm>
    </dsp:sp>
    <dsp:sp modelId="{5B300E4C-C9C8-46D8-96F2-D855B60FB3CE}">
      <dsp:nvSpPr>
        <dsp:cNvPr id="0" name=""/>
        <dsp:cNvSpPr/>
      </dsp:nvSpPr>
      <dsp:spPr>
        <a:xfrm>
          <a:off x="0" y="4361448"/>
          <a:ext cx="8001000" cy="3118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Social Interaction Assistant</a:t>
          </a:r>
          <a:endParaRPr lang="en-US" sz="1300" kern="1200" dirty="0"/>
        </a:p>
      </dsp:txBody>
      <dsp:txXfrm>
        <a:off x="15221" y="4376669"/>
        <a:ext cx="7970558" cy="281363"/>
      </dsp:txXfrm>
    </dsp:sp>
    <dsp:sp modelId="{435F3D40-A7B1-4F6E-A80B-521DD559B797}">
      <dsp:nvSpPr>
        <dsp:cNvPr id="0" name=""/>
        <dsp:cNvSpPr/>
      </dsp:nvSpPr>
      <dsp:spPr>
        <a:xfrm>
          <a:off x="0" y="4673253"/>
          <a:ext cx="8001000" cy="343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Panch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John Black</a:t>
          </a:r>
          <a:endParaRPr lang="en-US" sz="1000" kern="1200" dirty="0"/>
        </a:p>
      </dsp:txBody>
      <dsp:txXfrm>
        <a:off x="0" y="4673253"/>
        <a:ext cx="8001000" cy="343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28E95-D619-473D-B14D-D2F114AA0DA7}">
      <dsp:nvSpPr>
        <dsp:cNvPr id="0" name=""/>
        <dsp:cNvSpPr/>
      </dsp:nvSpPr>
      <dsp:spPr>
        <a:xfrm>
          <a:off x="0" y="8415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Stereotypic mannerism</a:t>
          </a:r>
          <a:endParaRPr lang="en-US" sz="1600" kern="1200" dirty="0"/>
        </a:p>
      </dsp:txBody>
      <dsp:txXfrm>
        <a:off x="21397" y="29812"/>
        <a:ext cx="2776606" cy="395517"/>
      </dsp:txXfrm>
    </dsp:sp>
    <dsp:sp modelId="{AB8BDBB6-E382-4007-A73B-6D07AA6202C4}">
      <dsp:nvSpPr>
        <dsp:cNvPr id="0" name=""/>
        <dsp:cNvSpPr/>
      </dsp:nvSpPr>
      <dsp:spPr>
        <a:xfrm>
          <a:off x="0" y="982519"/>
          <a:ext cx="2819400" cy="438311"/>
        </a:xfrm>
        <a:prstGeom prst="roundRect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Body mannerisms</a:t>
          </a:r>
          <a:endParaRPr lang="en-US" sz="1600" kern="1200" dirty="0"/>
        </a:p>
      </dsp:txBody>
      <dsp:txXfrm>
        <a:off x="21397" y="1003916"/>
        <a:ext cx="2776606" cy="395517"/>
      </dsp:txXfrm>
    </dsp:sp>
    <dsp:sp modelId="{56B2AA44-5641-45F3-A741-E91239E1244E}">
      <dsp:nvSpPr>
        <dsp:cNvPr id="0" name=""/>
        <dsp:cNvSpPr/>
      </dsp:nvSpPr>
      <dsp:spPr>
        <a:xfrm>
          <a:off x="0" y="484108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Facial Expressions</a:t>
          </a:r>
          <a:endParaRPr lang="en-US" sz="1800" kern="1200" dirty="0"/>
        </a:p>
      </dsp:txBody>
      <dsp:txXfrm>
        <a:off x="21397" y="505505"/>
        <a:ext cx="2776606" cy="395517"/>
      </dsp:txXfrm>
    </dsp:sp>
    <dsp:sp modelId="{89ED1F14-88E8-44C7-9E9C-590FFAF3DE35}">
      <dsp:nvSpPr>
        <dsp:cNvPr id="0" name=""/>
        <dsp:cNvSpPr/>
      </dsp:nvSpPr>
      <dsp:spPr>
        <a:xfrm>
          <a:off x="0" y="1478868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Identity</a:t>
          </a:r>
          <a:endParaRPr lang="en-US" sz="1600" kern="1200" dirty="0"/>
        </a:p>
      </dsp:txBody>
      <dsp:txXfrm>
        <a:off x="21397" y="1500265"/>
        <a:ext cx="2776606" cy="395517"/>
      </dsp:txXfrm>
    </dsp:sp>
    <dsp:sp modelId="{1ADF64C4-87E9-41B0-A8B6-ACA438EB17CF}">
      <dsp:nvSpPr>
        <dsp:cNvPr id="0" name=""/>
        <dsp:cNvSpPr/>
      </dsp:nvSpPr>
      <dsp:spPr>
        <a:xfrm>
          <a:off x="0" y="1969020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Proxemics</a:t>
          </a:r>
          <a:endParaRPr lang="en-US" sz="1600" kern="1200" dirty="0"/>
        </a:p>
      </dsp:txBody>
      <dsp:txXfrm>
        <a:off x="21397" y="1990417"/>
        <a:ext cx="2776606" cy="395517"/>
      </dsp:txXfrm>
    </dsp:sp>
    <dsp:sp modelId="{D46A38F0-0A7F-4526-B188-892B17686C82}">
      <dsp:nvSpPr>
        <dsp:cNvPr id="0" name=""/>
        <dsp:cNvSpPr/>
      </dsp:nvSpPr>
      <dsp:spPr>
        <a:xfrm>
          <a:off x="0" y="2459171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Gaze based attention</a:t>
          </a:r>
          <a:endParaRPr lang="en-US" sz="1600" kern="1200" dirty="0"/>
        </a:p>
      </dsp:txBody>
      <dsp:txXfrm>
        <a:off x="21397" y="2480568"/>
        <a:ext cx="2776606" cy="395517"/>
      </dsp:txXfrm>
    </dsp:sp>
    <dsp:sp modelId="{7EE41B94-35F4-480F-8DB0-51E8791F4ADD}">
      <dsp:nvSpPr>
        <dsp:cNvPr id="0" name=""/>
        <dsp:cNvSpPr/>
      </dsp:nvSpPr>
      <dsp:spPr>
        <a:xfrm>
          <a:off x="0" y="2949322"/>
          <a:ext cx="2819400" cy="438311"/>
        </a:xfrm>
        <a:prstGeom prst="round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Change in physical attributes</a:t>
          </a:r>
          <a:endParaRPr lang="en-US" sz="1600" kern="1200" dirty="0"/>
        </a:p>
      </dsp:txBody>
      <dsp:txXfrm>
        <a:off x="21397" y="2970719"/>
        <a:ext cx="2776606" cy="395517"/>
      </dsp:txXfrm>
    </dsp:sp>
    <dsp:sp modelId="{CBC6442A-B143-4A3A-8D1F-D68693F2B6FF}">
      <dsp:nvSpPr>
        <dsp:cNvPr id="0" name=""/>
        <dsp:cNvSpPr/>
      </dsp:nvSpPr>
      <dsp:spPr>
        <a:xfrm>
          <a:off x="0" y="3439473"/>
          <a:ext cx="2819400" cy="438311"/>
        </a:xfrm>
        <a:prstGeom prst="round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Physical attributes</a:t>
          </a:r>
          <a:endParaRPr lang="en-US" sz="1600" kern="1200" dirty="0"/>
        </a:p>
      </dsp:txBody>
      <dsp:txXfrm>
        <a:off x="21397" y="3460870"/>
        <a:ext cx="2776606" cy="3955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93A9F-33B1-4723-996C-B4915796595D}">
      <dsp:nvSpPr>
        <dsp:cNvPr id="0" name=""/>
        <dsp:cNvSpPr/>
      </dsp:nvSpPr>
      <dsp:spPr>
        <a:xfrm>
          <a:off x="1981200" y="297"/>
          <a:ext cx="2971800" cy="11608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Curtail Behavior immediately</a:t>
          </a:r>
          <a:endParaRPr lang="en-US" sz="18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Reward / Punishment</a:t>
          </a:r>
          <a:endParaRPr lang="en-US" sz="1800" kern="1200" dirty="0">
            <a:latin typeface="Times" pitchFamily="18" charset="0"/>
            <a:cs typeface="Times" pitchFamily="18" charset="0"/>
          </a:endParaRPr>
        </a:p>
      </dsp:txBody>
      <dsp:txXfrm>
        <a:off x="1981200" y="145404"/>
        <a:ext cx="2536478" cy="870645"/>
      </dsp:txXfrm>
    </dsp:sp>
    <dsp:sp modelId="{BAA4CFA5-27E6-461B-A61E-C43D78E24E95}">
      <dsp:nvSpPr>
        <dsp:cNvPr id="0" name=""/>
        <dsp:cNvSpPr/>
      </dsp:nvSpPr>
      <dsp:spPr>
        <a:xfrm>
          <a:off x="0" y="0"/>
          <a:ext cx="1981200" cy="11608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" pitchFamily="18" charset="0"/>
              <a:cs typeface="Times" pitchFamily="18" charset="0"/>
            </a:rPr>
            <a:t>Intervention</a:t>
          </a:r>
          <a:endParaRPr lang="en-US" sz="2500" kern="1200" dirty="0">
            <a:latin typeface="Times" pitchFamily="18" charset="0"/>
            <a:cs typeface="Times" pitchFamily="18" charset="0"/>
          </a:endParaRPr>
        </a:p>
      </dsp:txBody>
      <dsp:txXfrm>
        <a:off x="56668" y="56668"/>
        <a:ext cx="1867864" cy="1047523"/>
      </dsp:txXfrm>
    </dsp:sp>
    <dsp:sp modelId="{09767AD1-2569-4918-BDDB-E96010F8A8E8}">
      <dsp:nvSpPr>
        <dsp:cNvPr id="0" name=""/>
        <dsp:cNvSpPr/>
      </dsp:nvSpPr>
      <dsp:spPr>
        <a:xfrm>
          <a:off x="1981200" y="1277242"/>
          <a:ext cx="2971800" cy="11608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Do not intervene directly</a:t>
          </a:r>
          <a:endParaRPr lang="en-US" sz="18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Develop cognitive replacement</a:t>
          </a:r>
          <a:endParaRPr lang="en-US" sz="1800" kern="1200" dirty="0">
            <a:latin typeface="Times" pitchFamily="18" charset="0"/>
            <a:cs typeface="Times" pitchFamily="18" charset="0"/>
          </a:endParaRPr>
        </a:p>
      </dsp:txBody>
      <dsp:txXfrm>
        <a:off x="1981200" y="1422349"/>
        <a:ext cx="2536478" cy="870645"/>
      </dsp:txXfrm>
    </dsp:sp>
    <dsp:sp modelId="{8A6F8A97-F9AC-465F-9449-89D003F72455}">
      <dsp:nvSpPr>
        <dsp:cNvPr id="0" name=""/>
        <dsp:cNvSpPr/>
      </dsp:nvSpPr>
      <dsp:spPr>
        <a:xfrm>
          <a:off x="0" y="1277242"/>
          <a:ext cx="1981200" cy="116085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" pitchFamily="18" charset="0"/>
              <a:cs typeface="Times" pitchFamily="18" charset="0"/>
            </a:rPr>
            <a:t>Self Monitoring</a:t>
          </a:r>
          <a:endParaRPr lang="en-US" sz="2500" kern="1200" dirty="0">
            <a:latin typeface="Times" pitchFamily="18" charset="0"/>
            <a:cs typeface="Times" pitchFamily="18" charset="0"/>
          </a:endParaRPr>
        </a:p>
      </dsp:txBody>
      <dsp:txXfrm>
        <a:off x="56668" y="1333910"/>
        <a:ext cx="1867864" cy="10475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C0DC1-0311-461C-BE8C-D5DB7D6F0F2A}">
      <dsp:nvSpPr>
        <dsp:cNvPr id="0" name=""/>
        <dsp:cNvSpPr/>
      </dsp:nvSpPr>
      <dsp:spPr>
        <a:xfrm>
          <a:off x="0" y="190"/>
          <a:ext cx="8382000" cy="5890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Be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portable and wearable</a:t>
          </a:r>
          <a:endParaRPr lang="en-US" sz="2400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28947"/>
        <a:ext cx="8324486" cy="531576"/>
      </dsp:txXfrm>
    </dsp:sp>
    <dsp:sp modelId="{2F2602ED-19E0-4F49-9E2B-F34204551CBC}">
      <dsp:nvSpPr>
        <dsp:cNvPr id="0" name=""/>
        <dsp:cNvSpPr/>
      </dsp:nvSpPr>
      <dsp:spPr>
        <a:xfrm>
          <a:off x="0" y="598576"/>
          <a:ext cx="8382000" cy="58909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Allow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seamless and discrete </a:t>
          </a:r>
          <a:r>
            <a:rPr lang="en-US" sz="2400" kern="1200" smtClean="0">
              <a:latin typeface="Times" pitchFamily="18" charset="0"/>
              <a:cs typeface="Times" pitchFamily="18" charset="0"/>
            </a:rPr>
            <a:t>embodiment of sensors</a:t>
          </a:r>
          <a:endParaRPr lang="en-US" sz="2400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627333"/>
        <a:ext cx="8324486" cy="531576"/>
      </dsp:txXfrm>
    </dsp:sp>
    <dsp:sp modelId="{2D741326-E2EC-4E43-BFE5-9EF80D366155}">
      <dsp:nvSpPr>
        <dsp:cNvPr id="0" name=""/>
        <dsp:cNvSpPr/>
      </dsp:nvSpPr>
      <dsp:spPr>
        <a:xfrm>
          <a:off x="0" y="1196961"/>
          <a:ext cx="8382000" cy="5890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Does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not obstruct user’s abilities</a:t>
          </a:r>
          <a:endParaRPr lang="en-US" sz="2400" u="sng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1225718"/>
        <a:ext cx="8324486" cy="531576"/>
      </dsp:txXfrm>
    </dsp:sp>
    <dsp:sp modelId="{5B55CAA9-F410-423C-8B5B-77A49DC01E9D}">
      <dsp:nvSpPr>
        <dsp:cNvPr id="0" name=""/>
        <dsp:cNvSpPr/>
      </dsp:nvSpPr>
      <dsp:spPr>
        <a:xfrm>
          <a:off x="0" y="1795347"/>
          <a:ext cx="8382000" cy="5890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Determine both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self and other’s social </a:t>
          </a:r>
          <a:r>
            <a:rPr lang="en-US" sz="2400" kern="1200" smtClean="0">
              <a:latin typeface="Times" pitchFamily="18" charset="0"/>
              <a:cs typeface="Times" pitchFamily="18" charset="0"/>
            </a:rPr>
            <a:t>mannerism</a:t>
          </a:r>
          <a:endParaRPr lang="en-US" sz="2400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1824104"/>
        <a:ext cx="8324486" cy="531576"/>
      </dsp:txXfrm>
    </dsp:sp>
    <dsp:sp modelId="{2DBB7390-2C8F-452E-ABEF-C317FB98D583}">
      <dsp:nvSpPr>
        <dsp:cNvPr id="0" name=""/>
        <dsp:cNvSpPr/>
      </dsp:nvSpPr>
      <dsp:spPr>
        <a:xfrm>
          <a:off x="0" y="2393733"/>
          <a:ext cx="8382000" cy="5890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Allow for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long term use</a:t>
          </a:r>
          <a:endParaRPr lang="en-US" sz="2400" u="sng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2422490"/>
        <a:ext cx="8324486" cy="531576"/>
      </dsp:txXfrm>
    </dsp:sp>
    <dsp:sp modelId="{86721F51-7133-4076-B308-CBEFCE65CEE0}">
      <dsp:nvSpPr>
        <dsp:cNvPr id="0" name=""/>
        <dsp:cNvSpPr/>
      </dsp:nvSpPr>
      <dsp:spPr>
        <a:xfrm>
          <a:off x="0" y="2992119"/>
          <a:ext cx="8382000" cy="5890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Discriminate social stereotypic mannerisms from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other functional movements</a:t>
          </a:r>
          <a:endParaRPr lang="en-US" sz="2400" kern="1200" dirty="0">
            <a:latin typeface="Times" pitchFamily="18" charset="0"/>
            <a:cs typeface="Times" pitchFamily="18" charset="0"/>
          </a:endParaRPr>
        </a:p>
      </dsp:txBody>
      <dsp:txXfrm>
        <a:off x="28757" y="3020876"/>
        <a:ext cx="8324486" cy="5315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C0DC1-0311-461C-BE8C-D5DB7D6F0F2A}">
      <dsp:nvSpPr>
        <dsp:cNvPr id="0" name=""/>
        <dsp:cNvSpPr/>
      </dsp:nvSpPr>
      <dsp:spPr>
        <a:xfrm>
          <a:off x="0" y="364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Portable and wearable</a:t>
          </a:r>
        </a:p>
      </dsp:txBody>
      <dsp:txXfrm>
        <a:off x="33812" y="70292"/>
        <a:ext cx="1456376" cy="625016"/>
      </dsp:txXfrm>
    </dsp:sp>
    <dsp:sp modelId="{2F2602ED-19E0-4F49-9E2B-F34204551CBC}">
      <dsp:nvSpPr>
        <dsp:cNvPr id="0" name=""/>
        <dsp:cNvSpPr/>
      </dsp:nvSpPr>
      <dsp:spPr>
        <a:xfrm>
          <a:off x="0" y="8356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shade val="51000"/>
                <a:satMod val="130000"/>
              </a:schemeClr>
            </a:gs>
            <a:gs pos="80000">
              <a:schemeClr val="accent2">
                <a:hueOff val="1170380"/>
                <a:satOff val="-1460"/>
                <a:lumOff val="343"/>
                <a:alphaOff val="0"/>
                <a:shade val="93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Seamless and Discrete </a:t>
          </a:r>
        </a:p>
      </dsp:txBody>
      <dsp:txXfrm>
        <a:off x="33812" y="869492"/>
        <a:ext cx="1456376" cy="625016"/>
      </dsp:txXfrm>
    </dsp:sp>
    <dsp:sp modelId="{2D741326-E2EC-4E43-BFE5-9EF80D366155}">
      <dsp:nvSpPr>
        <dsp:cNvPr id="0" name=""/>
        <dsp:cNvSpPr/>
      </dsp:nvSpPr>
      <dsp:spPr>
        <a:xfrm>
          <a:off x="0" y="16348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No Obstructions</a:t>
          </a:r>
        </a:p>
      </dsp:txBody>
      <dsp:txXfrm>
        <a:off x="33812" y="1668692"/>
        <a:ext cx="1456376" cy="625016"/>
      </dsp:txXfrm>
    </dsp:sp>
    <dsp:sp modelId="{5B55CAA9-F410-423C-8B5B-77A49DC01E9D}">
      <dsp:nvSpPr>
        <dsp:cNvPr id="0" name=""/>
        <dsp:cNvSpPr/>
      </dsp:nvSpPr>
      <dsp:spPr>
        <a:xfrm>
          <a:off x="0" y="24340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3511139"/>
                <a:satOff val="-4379"/>
                <a:lumOff val="1030"/>
                <a:alphaOff val="0"/>
                <a:shade val="51000"/>
                <a:satMod val="130000"/>
              </a:schemeClr>
            </a:gs>
            <a:gs pos="80000">
              <a:schemeClr val="accent2">
                <a:hueOff val="3511139"/>
                <a:satOff val="-4379"/>
                <a:lumOff val="1030"/>
                <a:alphaOff val="0"/>
                <a:shade val="93000"/>
                <a:satMod val="130000"/>
              </a:schemeClr>
            </a:gs>
            <a:gs pos="100000">
              <a:schemeClr val="accent2">
                <a:hueOff val="3511139"/>
                <a:satOff val="-4379"/>
                <a:lumOff val="10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Self and Other sensing</a:t>
          </a:r>
        </a:p>
      </dsp:txBody>
      <dsp:txXfrm>
        <a:off x="33812" y="2467892"/>
        <a:ext cx="1456376" cy="625016"/>
      </dsp:txXfrm>
    </dsp:sp>
    <dsp:sp modelId="{2DBB7390-2C8F-452E-ABEF-C317FB98D583}">
      <dsp:nvSpPr>
        <dsp:cNvPr id="0" name=""/>
        <dsp:cNvSpPr/>
      </dsp:nvSpPr>
      <dsp:spPr>
        <a:xfrm>
          <a:off x="0" y="32332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Long term us</a:t>
          </a:r>
        </a:p>
      </dsp:txBody>
      <dsp:txXfrm>
        <a:off x="33812" y="3267092"/>
        <a:ext cx="1456376" cy="6250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76964"/>
          <a:ext cx="3505200" cy="327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Conferences &amp; Reports: 	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92956"/>
        <a:ext cx="3473216" cy="295616"/>
      </dsp:txXfrm>
    </dsp:sp>
    <dsp:sp modelId="{044FCDF4-1DD4-4BD1-BA91-93AB2734907F}">
      <dsp:nvSpPr>
        <dsp:cNvPr id="0" name=""/>
        <dsp:cNvSpPr/>
      </dsp:nvSpPr>
      <dsp:spPr>
        <a:xfrm>
          <a:off x="0" y="404564"/>
          <a:ext cx="35052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kern="1200" dirty="0" smtClean="0"/>
            <a:t> </a:t>
          </a:r>
          <a:r>
            <a:rPr lang="en-US" sz="1100" b="1" kern="1200" dirty="0" smtClean="0"/>
            <a:t>21 conference publications and reports.</a:t>
          </a:r>
          <a:endParaRPr lang="en-US" sz="1100" b="1" kern="1200" dirty="0"/>
        </a:p>
      </dsp:txBody>
      <dsp:txXfrm>
        <a:off x="0" y="404564"/>
        <a:ext cx="3505200" cy="231840"/>
      </dsp:txXfrm>
    </dsp:sp>
    <dsp:sp modelId="{98A7A20E-545E-43A1-B4CA-03C720AB5C8F}">
      <dsp:nvSpPr>
        <dsp:cNvPr id="0" name=""/>
        <dsp:cNvSpPr/>
      </dsp:nvSpPr>
      <dsp:spPr>
        <a:xfrm>
          <a:off x="0" y="636404"/>
          <a:ext cx="3505200" cy="327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Journals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652396"/>
        <a:ext cx="3473216" cy="295616"/>
      </dsp:txXfrm>
    </dsp:sp>
    <dsp:sp modelId="{58CE6C68-63C9-42F9-96C1-5AB62F1F8AF7}">
      <dsp:nvSpPr>
        <dsp:cNvPr id="0" name=""/>
        <dsp:cNvSpPr/>
      </dsp:nvSpPr>
      <dsp:spPr>
        <a:xfrm>
          <a:off x="0" y="964004"/>
          <a:ext cx="35052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kern="1200" dirty="0" smtClean="0"/>
            <a:t>   5 journals</a:t>
          </a:r>
          <a:endParaRPr lang="en-US" sz="1100" b="1" kern="1200" dirty="0"/>
        </a:p>
      </dsp:txBody>
      <dsp:txXfrm>
        <a:off x="0" y="964004"/>
        <a:ext cx="3505200" cy="231840"/>
      </dsp:txXfrm>
    </dsp:sp>
    <dsp:sp modelId="{B0E735D0-7665-490B-A7E1-0318A43900E6}">
      <dsp:nvSpPr>
        <dsp:cNvPr id="0" name=""/>
        <dsp:cNvSpPr/>
      </dsp:nvSpPr>
      <dsp:spPr>
        <a:xfrm>
          <a:off x="0" y="1195845"/>
          <a:ext cx="3505200" cy="327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Book Chapter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1211837"/>
        <a:ext cx="3473216" cy="295616"/>
      </dsp:txXfrm>
    </dsp:sp>
    <dsp:sp modelId="{693AB47C-B8D3-472B-A862-4C3FC06611C8}">
      <dsp:nvSpPr>
        <dsp:cNvPr id="0" name=""/>
        <dsp:cNvSpPr/>
      </dsp:nvSpPr>
      <dsp:spPr>
        <a:xfrm>
          <a:off x="0" y="1523444"/>
          <a:ext cx="3505200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i="0" u="none" kern="1200" dirty="0" smtClean="0"/>
            <a:t>  Person-Specific Characteristic Feature Selection for Face Recognition</a:t>
          </a:r>
          <a:r>
            <a:rPr lang="en-US" sz="1100" b="0" i="0" u="none" kern="1200" dirty="0" smtClean="0"/>
            <a:t>” in </a:t>
          </a:r>
          <a:r>
            <a:rPr lang="en-US" sz="1100" b="1" i="1" u="none" kern="1200" dirty="0" smtClean="0"/>
            <a:t>Biometrics – Theory, Methods and Applications</a:t>
          </a:r>
          <a:endParaRPr lang="en-US" sz="1100" kern="1200" dirty="0"/>
        </a:p>
      </dsp:txBody>
      <dsp:txXfrm>
        <a:off x="0" y="1523444"/>
        <a:ext cx="3505200" cy="507150"/>
      </dsp:txXfrm>
    </dsp:sp>
    <dsp:sp modelId="{D2D13203-3F76-427D-89FA-962DC7CCE68F}">
      <dsp:nvSpPr>
        <dsp:cNvPr id="0" name=""/>
        <dsp:cNvSpPr/>
      </dsp:nvSpPr>
      <dsp:spPr>
        <a:xfrm>
          <a:off x="0" y="2030594"/>
          <a:ext cx="3505200" cy="327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Book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2046586"/>
        <a:ext cx="3473216" cy="295616"/>
      </dsp:txXfrm>
    </dsp:sp>
    <dsp:sp modelId="{231FC839-DB16-4009-8909-E27B4A49F62F}">
      <dsp:nvSpPr>
        <dsp:cNvPr id="0" name=""/>
        <dsp:cNvSpPr/>
      </dsp:nvSpPr>
      <dsp:spPr>
        <a:xfrm>
          <a:off x="0" y="2358195"/>
          <a:ext cx="35052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kern="1200" dirty="0" smtClean="0">
              <a:latin typeface="Times" pitchFamily="18" charset="0"/>
              <a:cs typeface="Times" pitchFamily="18" charset="0"/>
            </a:rPr>
            <a:t>  Mediated Social Interpersonal Interactions</a:t>
          </a:r>
          <a:endParaRPr lang="en-US" sz="1100" b="1" kern="1200" dirty="0">
            <a:latin typeface="Times" pitchFamily="18" charset="0"/>
            <a:cs typeface="Times" pitchFamily="18" charset="0"/>
          </a:endParaRPr>
        </a:p>
      </dsp:txBody>
      <dsp:txXfrm>
        <a:off x="0" y="2358195"/>
        <a:ext cx="3505200" cy="2318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37319"/>
          <a:ext cx="3505200" cy="444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Capstone Projects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21704" y="59023"/>
        <a:ext cx="3461792" cy="401192"/>
      </dsp:txXfrm>
    </dsp:sp>
    <dsp:sp modelId="{044FCDF4-1DD4-4BD1-BA91-93AB2734907F}">
      <dsp:nvSpPr>
        <dsp:cNvPr id="0" name=""/>
        <dsp:cNvSpPr/>
      </dsp:nvSpPr>
      <dsp:spPr>
        <a:xfrm>
          <a:off x="0" y="481919"/>
          <a:ext cx="3505200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  6 Capstone projects in Comp. Sci. and Eng.</a:t>
          </a:r>
          <a:endParaRPr lang="en-US" sz="1500" b="1" kern="1200" dirty="0"/>
        </a:p>
      </dsp:txBody>
      <dsp:txXfrm>
        <a:off x="0" y="481919"/>
        <a:ext cx="3505200" cy="471960"/>
      </dsp:txXfrm>
    </dsp:sp>
    <dsp:sp modelId="{98A7A20E-545E-43A1-B4CA-03C720AB5C8F}">
      <dsp:nvSpPr>
        <dsp:cNvPr id="0" name=""/>
        <dsp:cNvSpPr/>
      </dsp:nvSpPr>
      <dsp:spPr>
        <a:xfrm>
          <a:off x="0" y="953879"/>
          <a:ext cx="3505200" cy="444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FURI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21704" y="975583"/>
        <a:ext cx="3461792" cy="401192"/>
      </dsp:txXfrm>
    </dsp:sp>
    <dsp:sp modelId="{58CE6C68-63C9-42F9-96C1-5AB62F1F8AF7}">
      <dsp:nvSpPr>
        <dsp:cNvPr id="0" name=""/>
        <dsp:cNvSpPr/>
      </dsp:nvSpPr>
      <dsp:spPr>
        <a:xfrm>
          <a:off x="0" y="1398479"/>
          <a:ext cx="35052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   4 undergraduate students</a:t>
          </a:r>
          <a:endParaRPr lang="en-US" sz="1500" b="1" kern="1200" dirty="0"/>
        </a:p>
      </dsp:txBody>
      <dsp:txXfrm>
        <a:off x="0" y="1398479"/>
        <a:ext cx="3505200" cy="314640"/>
      </dsp:txXfrm>
    </dsp:sp>
    <dsp:sp modelId="{B0E735D0-7665-490B-A7E1-0318A43900E6}">
      <dsp:nvSpPr>
        <dsp:cNvPr id="0" name=""/>
        <dsp:cNvSpPr/>
      </dsp:nvSpPr>
      <dsp:spPr>
        <a:xfrm>
          <a:off x="0" y="1713120"/>
          <a:ext cx="3505200" cy="444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High</a:t>
          </a:r>
          <a:r>
            <a:rPr lang="en-US" sz="1900" kern="1200" baseline="0" dirty="0" smtClean="0">
              <a:latin typeface="Times" pitchFamily="18" charset="0"/>
              <a:cs typeface="Times" pitchFamily="18" charset="0"/>
            </a:rPr>
            <a:t> School Students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21704" y="1734824"/>
        <a:ext cx="3461792" cy="401192"/>
      </dsp:txXfrm>
    </dsp:sp>
    <dsp:sp modelId="{693AB47C-B8D3-472B-A862-4C3FC06611C8}">
      <dsp:nvSpPr>
        <dsp:cNvPr id="0" name=""/>
        <dsp:cNvSpPr/>
      </dsp:nvSpPr>
      <dsp:spPr>
        <a:xfrm>
          <a:off x="0" y="2157720"/>
          <a:ext cx="3505200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i="0" u="none" kern="1200" dirty="0" smtClean="0"/>
            <a:t>  4 high school students trained in real-time human computer interfaces</a:t>
          </a:r>
          <a:endParaRPr lang="en-US" sz="1500" kern="1200" dirty="0"/>
        </a:p>
      </dsp:txBody>
      <dsp:txXfrm>
        <a:off x="0" y="2157720"/>
        <a:ext cx="3505200" cy="4719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25518"/>
          <a:ext cx="8001000" cy="351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" pitchFamily="18" charset="0"/>
              <a:cs typeface="Times" pitchFamily="18" charset="0"/>
            </a:rPr>
            <a:t>Broad Area Announcement – Office of Naval Research</a:t>
          </a:r>
          <a:endParaRPr lang="en-US" sz="1500" kern="1200" dirty="0">
            <a:latin typeface="Times" pitchFamily="18" charset="0"/>
            <a:cs typeface="Times" pitchFamily="18" charset="0"/>
          </a:endParaRPr>
        </a:p>
      </dsp:txBody>
      <dsp:txXfrm>
        <a:off x="17134" y="42652"/>
        <a:ext cx="7966732" cy="316732"/>
      </dsp:txXfrm>
    </dsp:sp>
    <dsp:sp modelId="{044FCDF4-1DD4-4BD1-BA91-93AB2734907F}">
      <dsp:nvSpPr>
        <dsp:cNvPr id="0" name=""/>
        <dsp:cNvSpPr/>
      </dsp:nvSpPr>
      <dsp:spPr>
        <a:xfrm>
          <a:off x="0" y="376518"/>
          <a:ext cx="8001000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kern="1200" dirty="0" smtClean="0"/>
            <a:t> Novel interface for delivering threat direction, distance and size to soldiers on the field.</a:t>
          </a:r>
          <a:endParaRPr lang="en-US" sz="1200" b="1" kern="1200" dirty="0"/>
        </a:p>
      </dsp:txBody>
      <dsp:txXfrm>
        <a:off x="0" y="376518"/>
        <a:ext cx="8001000" cy="248400"/>
      </dsp:txXfrm>
    </dsp:sp>
    <dsp:sp modelId="{98A7A20E-545E-43A1-B4CA-03C720AB5C8F}">
      <dsp:nvSpPr>
        <dsp:cNvPr id="0" name=""/>
        <dsp:cNvSpPr/>
      </dsp:nvSpPr>
      <dsp:spPr>
        <a:xfrm>
          <a:off x="0" y="624918"/>
          <a:ext cx="8001000" cy="3510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" pitchFamily="18" charset="0"/>
              <a:cs typeface="Times" pitchFamily="18" charset="0"/>
            </a:rPr>
            <a:t>NSF</a:t>
          </a:r>
          <a:endParaRPr lang="en-US" sz="1500" kern="1200" dirty="0">
            <a:latin typeface="Times" pitchFamily="18" charset="0"/>
            <a:cs typeface="Times" pitchFamily="18" charset="0"/>
          </a:endParaRPr>
        </a:p>
      </dsp:txBody>
      <dsp:txXfrm>
        <a:off x="17134" y="642052"/>
        <a:ext cx="7966732" cy="316732"/>
      </dsp:txXfrm>
    </dsp:sp>
    <dsp:sp modelId="{58CE6C68-63C9-42F9-96C1-5AB62F1F8AF7}">
      <dsp:nvSpPr>
        <dsp:cNvPr id="0" name=""/>
        <dsp:cNvSpPr/>
      </dsp:nvSpPr>
      <dsp:spPr>
        <a:xfrm>
          <a:off x="0" y="975918"/>
          <a:ext cx="8001000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kern="1200" dirty="0" smtClean="0"/>
            <a:t>   3 proposals attempted, Currently 1 in review on “ Assistive Social Situational Awareness Aids for Individuals with Disabilities”</a:t>
          </a:r>
          <a:endParaRPr lang="en-US" sz="1200" b="1" kern="1200" dirty="0"/>
        </a:p>
      </dsp:txBody>
      <dsp:txXfrm>
        <a:off x="0" y="975918"/>
        <a:ext cx="8001000" cy="380362"/>
      </dsp:txXfrm>
    </dsp:sp>
    <dsp:sp modelId="{B0E735D0-7665-490B-A7E1-0318A43900E6}">
      <dsp:nvSpPr>
        <dsp:cNvPr id="0" name=""/>
        <dsp:cNvSpPr/>
      </dsp:nvSpPr>
      <dsp:spPr>
        <a:xfrm>
          <a:off x="0" y="1356281"/>
          <a:ext cx="8001000" cy="3510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" pitchFamily="18" charset="0"/>
              <a:cs typeface="Times" pitchFamily="18" charset="0"/>
            </a:rPr>
            <a:t>ASU</a:t>
          </a:r>
          <a:r>
            <a:rPr lang="en-US" sz="1500" kern="1200" baseline="0" dirty="0" smtClean="0">
              <a:latin typeface="Times" pitchFamily="18" charset="0"/>
              <a:cs typeface="Times" pitchFamily="18" charset="0"/>
            </a:rPr>
            <a:t> GPSA Award, FURI Funding, Capstone student funding</a:t>
          </a:r>
          <a:endParaRPr lang="en-US" sz="1500" kern="1200" dirty="0">
            <a:latin typeface="Times" pitchFamily="18" charset="0"/>
            <a:cs typeface="Times" pitchFamily="18" charset="0"/>
          </a:endParaRPr>
        </a:p>
      </dsp:txBody>
      <dsp:txXfrm>
        <a:off x="17134" y="1373415"/>
        <a:ext cx="7966732" cy="316732"/>
      </dsp:txXfrm>
    </dsp:sp>
    <dsp:sp modelId="{693AB47C-B8D3-472B-A862-4C3FC06611C8}">
      <dsp:nvSpPr>
        <dsp:cNvPr id="0" name=""/>
        <dsp:cNvSpPr/>
      </dsp:nvSpPr>
      <dsp:spPr>
        <a:xfrm>
          <a:off x="0" y="1707281"/>
          <a:ext cx="8001000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i="0" u="none" kern="1200" dirty="0" smtClean="0"/>
            <a:t>  Close to 10K in various funding sources. </a:t>
          </a:r>
          <a:endParaRPr lang="en-US" sz="1200" kern="1200" dirty="0"/>
        </a:p>
      </dsp:txBody>
      <dsp:txXfrm>
        <a:off x="0" y="1707281"/>
        <a:ext cx="8001000" cy="2484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8280"/>
          <a:ext cx="7620000" cy="444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ACM</a:t>
          </a:r>
          <a:r>
            <a:rPr lang="en-US" sz="1900" b="1" kern="1200" baseline="0" dirty="0" smtClean="0">
              <a:latin typeface="Times" pitchFamily="18" charset="0"/>
              <a:cs typeface="Times" pitchFamily="18" charset="0"/>
            </a:rPr>
            <a:t> MM 2010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29984"/>
        <a:ext cx="7576592" cy="401192"/>
      </dsp:txXfrm>
    </dsp:sp>
    <dsp:sp modelId="{044FCDF4-1DD4-4BD1-BA91-93AB2734907F}">
      <dsp:nvSpPr>
        <dsp:cNvPr id="0" name=""/>
        <dsp:cNvSpPr/>
      </dsp:nvSpPr>
      <dsp:spPr>
        <a:xfrm>
          <a:off x="0" y="45288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Oct</a:t>
          </a:r>
          <a:r>
            <a:rPr lang="en-US" sz="1500" b="1" kern="1200" baseline="0" dirty="0" smtClean="0"/>
            <a:t> 2010, Brave New Ideas Session</a:t>
          </a:r>
          <a:endParaRPr lang="en-US" sz="1500" b="1" kern="1200" dirty="0"/>
        </a:p>
      </dsp:txBody>
      <dsp:txXfrm>
        <a:off x="0" y="452880"/>
        <a:ext cx="7620000" cy="314640"/>
      </dsp:txXfrm>
    </dsp:sp>
    <dsp:sp modelId="{98A7A20E-545E-43A1-B4CA-03C720AB5C8F}">
      <dsp:nvSpPr>
        <dsp:cNvPr id="0" name=""/>
        <dsp:cNvSpPr/>
      </dsp:nvSpPr>
      <dsp:spPr>
        <a:xfrm>
          <a:off x="0" y="767520"/>
          <a:ext cx="7620000" cy="444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IBM T. J. Watson Research Center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789224"/>
        <a:ext cx="7576592" cy="401192"/>
      </dsp:txXfrm>
    </dsp:sp>
    <dsp:sp modelId="{58CE6C68-63C9-42F9-96C1-5AB62F1F8AF7}">
      <dsp:nvSpPr>
        <dsp:cNvPr id="0" name=""/>
        <dsp:cNvSpPr/>
      </dsp:nvSpPr>
      <dsp:spPr>
        <a:xfrm>
          <a:off x="0" y="121212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Oct 2010, Emerging Leader in Multimedia and Signal Processing</a:t>
          </a:r>
          <a:endParaRPr lang="en-US" sz="1500" b="1" kern="1200" dirty="0"/>
        </a:p>
      </dsp:txBody>
      <dsp:txXfrm>
        <a:off x="0" y="1212120"/>
        <a:ext cx="7620000" cy="314640"/>
      </dsp:txXfrm>
    </dsp:sp>
    <dsp:sp modelId="{B0E735D0-7665-490B-A7E1-0318A43900E6}">
      <dsp:nvSpPr>
        <dsp:cNvPr id="0" name=""/>
        <dsp:cNvSpPr/>
      </dsp:nvSpPr>
      <dsp:spPr>
        <a:xfrm>
          <a:off x="0" y="1526760"/>
          <a:ext cx="7620000" cy="444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Microsoft Bing Search – Ranking &amp; Relevance Team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1548464"/>
        <a:ext cx="7576592" cy="401192"/>
      </dsp:txXfrm>
    </dsp:sp>
    <dsp:sp modelId="{693AB47C-B8D3-472B-A862-4C3FC06611C8}">
      <dsp:nvSpPr>
        <dsp:cNvPr id="0" name=""/>
        <dsp:cNvSpPr/>
      </dsp:nvSpPr>
      <dsp:spPr>
        <a:xfrm>
          <a:off x="0" y="197136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i="0" u="none" kern="1200" dirty="0" smtClean="0"/>
            <a:t> Oct 2010, Industry-Academia interaction session</a:t>
          </a:r>
          <a:endParaRPr lang="en-US" sz="1500" kern="1200" dirty="0"/>
        </a:p>
      </dsp:txBody>
      <dsp:txXfrm>
        <a:off x="0" y="1971360"/>
        <a:ext cx="7620000" cy="314640"/>
      </dsp:txXfrm>
    </dsp:sp>
    <dsp:sp modelId="{D2D13203-3F76-427D-89FA-962DC7CCE68F}">
      <dsp:nvSpPr>
        <dsp:cNvPr id="0" name=""/>
        <dsp:cNvSpPr/>
      </dsp:nvSpPr>
      <dsp:spPr>
        <a:xfrm>
          <a:off x="0" y="2286000"/>
          <a:ext cx="7620000" cy="444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Raytheon Industry-Academia Meet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2307704"/>
        <a:ext cx="7576592" cy="401192"/>
      </dsp:txXfrm>
    </dsp:sp>
    <dsp:sp modelId="{231FC839-DB16-4009-8909-E27B4A49F62F}">
      <dsp:nvSpPr>
        <dsp:cNvPr id="0" name=""/>
        <dsp:cNvSpPr/>
      </dsp:nvSpPr>
      <dsp:spPr>
        <a:xfrm>
          <a:off x="0" y="273060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>
              <a:latin typeface="Times" pitchFamily="18" charset="0"/>
              <a:cs typeface="Times" pitchFamily="18" charset="0"/>
            </a:rPr>
            <a:t>  April 2010, Technologies for the warfighter conference</a:t>
          </a:r>
          <a:endParaRPr lang="en-US" sz="1500" b="1" kern="1200" dirty="0">
            <a:latin typeface="Times" pitchFamily="18" charset="0"/>
            <a:cs typeface="Times" pitchFamily="18" charset="0"/>
          </a:endParaRPr>
        </a:p>
      </dsp:txBody>
      <dsp:txXfrm>
        <a:off x="0" y="2730600"/>
        <a:ext cx="7620000" cy="314640"/>
      </dsp:txXfrm>
    </dsp:sp>
    <dsp:sp modelId="{D9086975-D3F2-49E0-99F7-BAE009785ECE}">
      <dsp:nvSpPr>
        <dsp:cNvPr id="0" name=""/>
        <dsp:cNvSpPr/>
      </dsp:nvSpPr>
      <dsp:spPr>
        <a:xfrm>
          <a:off x="0" y="3045240"/>
          <a:ext cx="7620000" cy="4446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Microsoft Imagine Cup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3066944"/>
        <a:ext cx="7576592" cy="401192"/>
      </dsp:txXfrm>
    </dsp:sp>
    <dsp:sp modelId="{6720F7B2-A78C-4D10-9551-DEDB60C6DA62}">
      <dsp:nvSpPr>
        <dsp:cNvPr id="0" name=""/>
        <dsp:cNvSpPr/>
      </dsp:nvSpPr>
      <dsp:spPr>
        <a:xfrm>
          <a:off x="0" y="348984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>
              <a:latin typeface="Times" pitchFamily="18" charset="0"/>
              <a:cs typeface="Times" pitchFamily="18" charset="0"/>
            </a:rPr>
            <a:t>Derived project from the interaction assistant</a:t>
          </a:r>
          <a:endParaRPr lang="en-US" sz="1500" b="1" kern="1200" dirty="0">
            <a:latin typeface="Times" pitchFamily="18" charset="0"/>
            <a:cs typeface="Times" pitchFamily="18" charset="0"/>
          </a:endParaRPr>
        </a:p>
      </dsp:txBody>
      <dsp:txXfrm>
        <a:off x="0" y="3489840"/>
        <a:ext cx="7620000" cy="314640"/>
      </dsp:txXfrm>
    </dsp:sp>
    <dsp:sp modelId="{06361F5D-ED0B-436F-9C6B-052EA6899A16}">
      <dsp:nvSpPr>
        <dsp:cNvPr id="0" name=""/>
        <dsp:cNvSpPr/>
      </dsp:nvSpPr>
      <dsp:spPr>
        <a:xfrm>
          <a:off x="0" y="3804480"/>
          <a:ext cx="7620000" cy="444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ASU Innovation Challenge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3826184"/>
        <a:ext cx="7576592" cy="401192"/>
      </dsp:txXfrm>
    </dsp:sp>
    <dsp:sp modelId="{F2A315DE-98C3-4C37-B358-0A668BB110CA}">
      <dsp:nvSpPr>
        <dsp:cNvPr id="0" name=""/>
        <dsp:cNvSpPr/>
      </dsp:nvSpPr>
      <dsp:spPr>
        <a:xfrm>
          <a:off x="0" y="424908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>
              <a:latin typeface="Times" pitchFamily="18" charset="0"/>
              <a:cs typeface="Times" pitchFamily="18" charset="0"/>
            </a:rPr>
            <a:t>Undergraduate student team focused on developing novel HCI for doctors</a:t>
          </a:r>
          <a:endParaRPr lang="en-US" sz="1500" b="1" kern="1200" dirty="0">
            <a:latin typeface="Times" pitchFamily="18" charset="0"/>
            <a:cs typeface="Times" pitchFamily="18" charset="0"/>
          </a:endParaRPr>
        </a:p>
      </dsp:txBody>
      <dsp:txXfrm>
        <a:off x="0" y="4249080"/>
        <a:ext cx="7620000" cy="314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8C533-A556-4A05-A6D6-B314EA790B03}" type="datetimeFigureOut">
              <a:rPr lang="en-US" smtClean="0"/>
              <a:pPr/>
              <a:t>3/3/2011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E0580-4231-41D4-B001-5C876748E2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A567E-EA7E-4818-AEC1-B11BFA126FC7}" type="datetimeFigureOut">
              <a:rPr lang="en-US" smtClean="0"/>
              <a:pPr/>
              <a:t>3/3/2011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206F8-02D4-42A1-89BB-B70FE12C04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96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63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0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05E9-05CC-44CF-84DC-0C725D68809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05E9-05CC-44CF-84DC-0C725D68809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62000"/>
            <a:ext cx="9144000" cy="6096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 descr="I:\CUbiC\Images\CUbiC Logo\CUbiC Logo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3733800" y="76200"/>
            <a:ext cx="1619250" cy="1143000"/>
          </a:xfrm>
          <a:prstGeom prst="rect">
            <a:avLst/>
          </a:prstGeom>
          <a:noFill/>
          <a:effectLst/>
        </p:spPr>
      </p:pic>
      <p:sp>
        <p:nvSpPr>
          <p:cNvPr id="8" name="TextBox 7"/>
          <p:cNvSpPr txBox="1"/>
          <p:nvPr userDrawn="1"/>
        </p:nvSpPr>
        <p:spPr>
          <a:xfrm>
            <a:off x="1842448" y="1524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85800" y="2133600"/>
            <a:ext cx="7772400" cy="220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threePt" dir="t"/>
          </a:scene3d>
          <a:sp3d prstMaterial="matte">
            <a:bevelT/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752600" y="1598612"/>
            <a:ext cx="5638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498834" y="118320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CUbiC</a:t>
            </a:r>
            <a:endParaRPr lang="en-US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I:\ASU\Logos\lwm1_m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76200" y="64770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 userDrawn="1"/>
        </p:nvSpPr>
        <p:spPr>
          <a:xfrm>
            <a:off x="838200" y="6443246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ARIZONA STATE UNIVERSITY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91350" y="641667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958D602-0E16-438C-A77A-F3BA264810FD}" type="datetime4">
              <a:rPr lang="en-US" smtClean="0"/>
              <a:pPr/>
              <a:t>March 3, 2011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3598"/>
            <a:ext cx="7772400" cy="2209801"/>
          </a:xfrm>
          <a:prstGeom prst="round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209550"/>
            <a:ext cx="8229600" cy="868362"/>
          </a:xfrm>
          <a:prstGeom prst="round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447675" y="209550"/>
            <a:ext cx="8229600" cy="86836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I:\CUbiC\Images\CUbiC Logo\CUbiC Logo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8077200" y="6324600"/>
            <a:ext cx="710741" cy="457200"/>
          </a:xfrm>
          <a:prstGeom prst="rect">
            <a:avLst/>
          </a:prstGeom>
          <a:noFill/>
          <a:effectLst/>
        </p:spPr>
      </p:pic>
      <p:pic>
        <p:nvPicPr>
          <p:cNvPr id="10" name="Picture 2" descr="I:\ASU\Logos\lwm1_m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361950" y="64008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1" name="TextBox 10"/>
          <p:cNvSpPr txBox="1"/>
          <p:nvPr userDrawn="1"/>
        </p:nvSpPr>
        <p:spPr>
          <a:xfrm>
            <a:off x="1981200" y="64770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6286500"/>
            <a:ext cx="82296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4350" y="6172200"/>
            <a:ext cx="533400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274A6-7FC5-4119-B642-B6647BAB80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6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38.emf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4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56.jpeg"/><Relationship Id="rId7" Type="http://schemas.openxmlformats.org/officeDocument/2006/relationships/diagramData" Target="../diagrams/data5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microsoft.com/office/2007/relationships/diagramDrawing" Target="../diagrams/drawing5.xml"/><Relationship Id="rId5" Type="http://schemas.openxmlformats.org/officeDocument/2006/relationships/image" Target="../media/image58.jpeg"/><Relationship Id="rId10" Type="http://schemas.openxmlformats.org/officeDocument/2006/relationships/diagramColors" Target="../diagrams/colors5.xml"/><Relationship Id="rId4" Type="http://schemas.openxmlformats.org/officeDocument/2006/relationships/image" Target="../media/image57.jpeg"/><Relationship Id="rId9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5.bin"/><Relationship Id="rId12" Type="http://schemas.openxmlformats.org/officeDocument/2006/relationships/image" Target="../media/image8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2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91.png"/><Relationship Id="rId10" Type="http://schemas.openxmlformats.org/officeDocument/2006/relationships/image" Target="../media/image88.wmf"/><Relationship Id="rId4" Type="http://schemas.openxmlformats.org/officeDocument/2006/relationships/image" Target="../media/image90.png"/><Relationship Id="rId9" Type="http://schemas.openxmlformats.org/officeDocument/2006/relationships/oleObject" Target="../embeddings/oleObject6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video" Target="file:///C:\Documents%20and%20Settings\laks\Desktop\Defense\FinalDefense\Videos\SMSPF_Dataset3_ShayokLM.avi" TargetMode="External"/><Relationship Id="rId1" Type="http://schemas.openxmlformats.org/officeDocument/2006/relationships/video" Target="file:///C:\Documents%20and%20Settings\laks\Desktop\Defense\FinalDefense\Videos\SPF_Dataset3_ShayokLM.avi" TargetMode="Externa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jpe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62000"/>
            <a:ext cx="9144000" cy="6096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Sreekar Krishna</a:t>
            </a:r>
          </a:p>
          <a:p>
            <a:r>
              <a:rPr lang="en-US" sz="1600" b="1" dirty="0" smtClean="0">
                <a:solidFill>
                  <a:schemeClr val="tx1"/>
                </a:solidFill>
              </a:rPr>
              <a:t>Committee: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Dr. </a:t>
            </a:r>
            <a:r>
              <a:rPr lang="en-US" sz="1600" dirty="0" err="1" smtClean="0">
                <a:solidFill>
                  <a:schemeClr val="tx1"/>
                </a:solidFill>
              </a:rPr>
              <a:t>Sethuraman</a:t>
            </a:r>
            <a:r>
              <a:rPr lang="en-US" sz="1600" dirty="0" smtClean="0">
                <a:solidFill>
                  <a:schemeClr val="tx1"/>
                </a:solidFill>
              </a:rPr>
              <a:t> (</a:t>
            </a:r>
            <a:r>
              <a:rPr lang="en-US" sz="1600" dirty="0" err="1" smtClean="0">
                <a:solidFill>
                  <a:schemeClr val="tx1"/>
                </a:solidFill>
              </a:rPr>
              <a:t>Panch</a:t>
            </a:r>
            <a:r>
              <a:rPr lang="en-US" sz="1600" dirty="0" smtClean="0">
                <a:solidFill>
                  <a:schemeClr val="tx1"/>
                </a:solidFill>
              </a:rPr>
              <a:t>) </a:t>
            </a:r>
            <a:r>
              <a:rPr lang="en-US" sz="1600" dirty="0" err="1" smtClean="0">
                <a:solidFill>
                  <a:schemeClr val="tx1"/>
                </a:solidFill>
              </a:rPr>
              <a:t>Panchanathan</a:t>
            </a:r>
            <a:r>
              <a:rPr lang="en-US" sz="1600" dirty="0" smtClean="0">
                <a:solidFill>
                  <a:schemeClr val="tx1"/>
                </a:solidFill>
              </a:rPr>
              <a:t>, Chair</a:t>
            </a:r>
          </a:p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Dr. </a:t>
            </a:r>
            <a:r>
              <a:rPr lang="en-US" sz="1600" dirty="0" err="1" smtClean="0">
                <a:solidFill>
                  <a:schemeClr val="tx1"/>
                </a:solidFill>
              </a:rPr>
              <a:t>Baoxin</a:t>
            </a:r>
            <a:r>
              <a:rPr lang="en-US" sz="1600" dirty="0" smtClean="0">
                <a:solidFill>
                  <a:schemeClr val="tx1"/>
                </a:solidFill>
              </a:rPr>
              <a:t> Li			        Dr. Michelle (</a:t>
            </a:r>
            <a:r>
              <a:rPr lang="en-US" sz="1600" dirty="0" err="1" smtClean="0">
                <a:solidFill>
                  <a:schemeClr val="tx1"/>
                </a:solidFill>
              </a:rPr>
              <a:t>Lani</a:t>
            </a:r>
            <a:r>
              <a:rPr lang="en-US" sz="1600" dirty="0" smtClean="0">
                <a:solidFill>
                  <a:schemeClr val="tx1"/>
                </a:solidFill>
              </a:rPr>
              <a:t>) </a:t>
            </a:r>
            <a:r>
              <a:rPr lang="en-US" sz="1600" dirty="0" err="1" smtClean="0">
                <a:solidFill>
                  <a:schemeClr val="tx1"/>
                </a:solidFill>
              </a:rPr>
              <a:t>Shiota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Dr. Gang </a:t>
            </a:r>
            <a:r>
              <a:rPr lang="en-US" sz="1600" dirty="0" err="1" smtClean="0">
                <a:solidFill>
                  <a:schemeClr val="tx1"/>
                </a:solidFill>
              </a:rPr>
              <a:t>Qian</a:t>
            </a:r>
            <a:r>
              <a:rPr lang="en-US" sz="1600" dirty="0" smtClean="0">
                <a:solidFill>
                  <a:schemeClr val="tx1"/>
                </a:solidFill>
              </a:rPr>
              <a:t>			        Dr. John Black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I:\CUbiC\Images\CUbiC Logo\CUbiC 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3733800" y="76200"/>
            <a:ext cx="1619250" cy="1143000"/>
          </a:xfrm>
          <a:prstGeom prst="rect">
            <a:avLst/>
          </a:prstGeom>
          <a:noFill/>
          <a:effectLst/>
        </p:spPr>
      </p:pic>
      <p:sp>
        <p:nvSpPr>
          <p:cNvPr id="7" name="Rectangle 6"/>
          <p:cNvSpPr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42448" y="1524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85800" y="2209800"/>
            <a:ext cx="7772400" cy="220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threePt" dir="t"/>
          </a:scene3d>
          <a:sp3d prstMaterial="matte">
            <a:bevelT/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752600" y="1598612"/>
            <a:ext cx="5638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98834" y="118320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CUbiC</a:t>
            </a:r>
            <a:endParaRPr lang="en-US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6625"/>
            <a:ext cx="7772400" cy="2136775"/>
          </a:xfrm>
          <a:prstGeom prst="roundRect">
            <a:avLst/>
          </a:prstGeom>
          <a:noFill/>
          <a:effectLst/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Mediated Social Interpersonal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Communication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Evidence-based Understanding of Multimedia Solutions for Enriching Social Situational Awareness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2" descr="I:\ASU\Logos\lwm1_m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76200" y="64770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/>
        </p:nvSpPr>
        <p:spPr>
          <a:xfrm>
            <a:off x="838200" y="6443246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ARIZONA STATE UNIVERSITY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dirty="0" smtClean="0">
                <a:latin typeface="Times" pitchFamily="18" charset="0"/>
                <a:cs typeface="Times" pitchFamily="18" charset="0"/>
              </a:rPr>
              <a:t>Proposed solution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457200" y="1828800"/>
            <a:ext cx="4335792" cy="3257264"/>
            <a:chOff x="457200" y="1828800"/>
            <a:chExt cx="4335792" cy="3257264"/>
          </a:xfrm>
        </p:grpSpPr>
        <p:pic>
          <p:nvPicPr>
            <p:cNvPr id="4" name="Picture 3" descr="Accelerometer.bmp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828800"/>
              <a:ext cx="4335792" cy="325726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6" name="Straight Arrow Connector 5"/>
            <p:cNvCxnSpPr/>
            <p:nvPr/>
          </p:nvCxnSpPr>
          <p:spPr>
            <a:xfrm rot="10800000">
              <a:off x="2438400" y="3505200"/>
              <a:ext cx="1066800" cy="457200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5400000">
              <a:off x="3009900" y="4381500"/>
              <a:ext cx="914400" cy="7620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0800000" flipV="1">
              <a:off x="2209800" y="3962400"/>
              <a:ext cx="1295400" cy="381000"/>
            </a:xfrm>
            <a:prstGeom prst="straightConnector1">
              <a:avLst/>
            </a:prstGeom>
            <a:ln w="34925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429000" y="4202668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X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90800" y="3875049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Y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79478" y="342900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Z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 descr="Rock1.jpg"/>
          <p:cNvPicPr>
            <a:picLocks noChangeAspect="1"/>
          </p:cNvPicPr>
          <p:nvPr/>
        </p:nvPicPr>
        <p:blipFill>
          <a:blip r:embed="rId3" cstate="print"/>
          <a:srcRect l="8742" t="5650" r="7736" b="5650"/>
          <a:stretch>
            <a:fillRect/>
          </a:stretch>
        </p:blipFill>
        <p:spPr>
          <a:xfrm>
            <a:off x="5181600" y="1447800"/>
            <a:ext cx="3405554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6400800" y="1066800"/>
            <a:ext cx="99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Rocking</a:t>
            </a:r>
            <a:endParaRPr lang="en-US" dirty="0"/>
          </a:p>
        </p:txBody>
      </p:sp>
      <p:pic>
        <p:nvPicPr>
          <p:cNvPr id="16" name="Picture 15" descr="NonRock.jpg"/>
          <p:cNvPicPr>
            <a:picLocks noChangeAspect="1"/>
          </p:cNvPicPr>
          <p:nvPr/>
        </p:nvPicPr>
        <p:blipFill>
          <a:blip r:embed="rId4" cstate="print"/>
          <a:srcRect l="7736" t="4237" r="7736" b="5932"/>
          <a:stretch>
            <a:fillRect/>
          </a:stretch>
        </p:blipFill>
        <p:spPr>
          <a:xfrm>
            <a:off x="5181600" y="3962400"/>
            <a:ext cx="3381555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6096000" y="3581400"/>
            <a:ext cx="162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 - Rocking</a:t>
            </a:r>
            <a:endParaRPr lang="en-US" dirty="0"/>
          </a:p>
        </p:txBody>
      </p:sp>
      <p:pic>
        <p:nvPicPr>
          <p:cNvPr id="19" name="Picture 18" descr="Test.jpg"/>
          <p:cNvPicPr>
            <a:picLocks noChangeAspect="1"/>
          </p:cNvPicPr>
          <p:nvPr/>
        </p:nvPicPr>
        <p:blipFill>
          <a:blip r:embed="rId5" cstate="print"/>
          <a:srcRect l="7736" t="4622" r="7736" b="6303"/>
          <a:stretch>
            <a:fillRect/>
          </a:stretch>
        </p:blipFill>
        <p:spPr>
          <a:xfrm>
            <a:off x="1295400" y="1752600"/>
            <a:ext cx="6057180" cy="3821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1" name="Picture 20" descr="PacketLength-Gentle.bmp"/>
          <p:cNvPicPr/>
          <p:nvPr/>
        </p:nvPicPr>
        <p:blipFill>
          <a:blip r:embed="rId6" cstate="print"/>
          <a:srcRect l="4098" t="2353" r="8162" b="3529"/>
          <a:stretch>
            <a:fillRect/>
          </a:stretch>
        </p:blipFill>
        <p:spPr>
          <a:xfrm>
            <a:off x="2590800" y="1371600"/>
            <a:ext cx="434340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5011948" y="2133600"/>
            <a:ext cx="533400" cy="1181100"/>
          </a:xfrm>
          <a:prstGeom prst="ellipse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38216" y="3888610"/>
            <a:ext cx="2769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" pitchFamily="18" charset="0"/>
                <a:cs typeface="Times" pitchFamily="18" charset="0"/>
              </a:rPr>
              <a:t>Rocking action can be recognized with an accuracy of 94% within 2 seconds</a:t>
            </a:r>
            <a:endParaRPr lang="en-US" dirty="0">
              <a:solidFill>
                <a:srgbClr val="C00000"/>
              </a:solidFill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20" name="Straight Arrow Connector 19"/>
          <p:cNvCxnSpPr>
            <a:stCxn id="7" idx="0"/>
          </p:cNvCxnSpPr>
          <p:nvPr/>
        </p:nvCxnSpPr>
        <p:spPr>
          <a:xfrm flipH="1" flipV="1">
            <a:off x="5334000" y="3048000"/>
            <a:ext cx="189005" cy="8406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5800" y="5570079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Behavioral Psychology literature shows that one rock action is approximately 2.2 seconds long. Effectively, recognizing a rocking behavior well within one rock cycle.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26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  <p:bldP spid="17" grpId="1"/>
      <p:bldP spid="5" grpId="0" animBg="1"/>
      <p:bldP spid="7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5486400" y="1676400"/>
            <a:ext cx="3429000" cy="403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696200" y="3733801"/>
            <a:ext cx="914400" cy="152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81800" y="3733801"/>
            <a:ext cx="914400" cy="152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02350" y="3733801"/>
            <a:ext cx="6794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91200" y="3733801"/>
            <a:ext cx="304800" cy="152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Gaze &amp; Interaction Space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 descr="Interac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752600"/>
            <a:ext cx="4966809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Human_hindquarters.gif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250" t="2750" r="12500" b="7637"/>
          <a:stretch>
            <a:fillRect/>
          </a:stretch>
        </p:blipFill>
        <p:spPr>
          <a:xfrm>
            <a:off x="5638800" y="1828799"/>
            <a:ext cx="381000" cy="167640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791200" y="3733801"/>
            <a:ext cx="281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57150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60198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67056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619999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85344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02374" y="3886201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Intimate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43600" y="4099173"/>
            <a:ext cx="98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Personal</a:t>
            </a:r>
            <a:endParaRPr lang="en-US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58000" y="388620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" pitchFamily="18" charset="0"/>
                <a:cs typeface="Times" pitchFamily="18" charset="0"/>
              </a:rPr>
              <a:t>Social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72400" y="406391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Times" pitchFamily="18" charset="0"/>
                <a:cs typeface="Times" pitchFamily="18" charset="0"/>
              </a:rPr>
              <a:t>Public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pic>
        <p:nvPicPr>
          <p:cNvPr id="28" name="Picture 27" descr="a_ldating_hugs_0223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6400" y="4419600"/>
            <a:ext cx="773953" cy="914400"/>
          </a:xfrm>
          <a:prstGeom prst="rect">
            <a:avLst/>
          </a:prstGeom>
        </p:spPr>
      </p:pic>
      <p:pic>
        <p:nvPicPr>
          <p:cNvPr id="29" name="Picture 28" descr="hand-shake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8400" y="4800600"/>
            <a:ext cx="533400" cy="400050"/>
          </a:xfrm>
          <a:prstGeom prst="rect">
            <a:avLst/>
          </a:prstGeom>
        </p:spPr>
      </p:pic>
      <p:pic>
        <p:nvPicPr>
          <p:cNvPr id="30" name="Picture 29" descr="2_men_talking_silouette.jpg"/>
          <p:cNvPicPr>
            <a:picLocks noChangeAspect="1"/>
          </p:cNvPicPr>
          <p:nvPr/>
        </p:nvPicPr>
        <p:blipFill>
          <a:blip r:embed="rId6" cstate="print"/>
          <a:srcRect l="12161" r="10817" b="31579"/>
          <a:stretch>
            <a:fillRect/>
          </a:stretch>
        </p:blipFill>
        <p:spPr>
          <a:xfrm>
            <a:off x="6879608" y="4661848"/>
            <a:ext cx="838200" cy="573505"/>
          </a:xfrm>
          <a:prstGeom prst="rect">
            <a:avLst/>
          </a:prstGeom>
        </p:spPr>
      </p:pic>
      <p:pic>
        <p:nvPicPr>
          <p:cNvPr id="31" name="Picture 30" descr="Obama waving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17419" y="4446896"/>
            <a:ext cx="716981" cy="9906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881048" y="3469944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1.5’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6656696" y="3474927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4’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7541326" y="348359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12’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8426908" y="348359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25’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5652448" y="3491552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0’</a:t>
            </a:r>
            <a:endParaRPr lang="en-US" sz="1400" dirty="0"/>
          </a:p>
        </p:txBody>
      </p:sp>
      <p:sp>
        <p:nvSpPr>
          <p:cNvPr id="39" name="Notched Right Arrow 38"/>
          <p:cNvSpPr/>
          <p:nvPr/>
        </p:nvSpPr>
        <p:spPr>
          <a:xfrm>
            <a:off x="6019800" y="2438400"/>
            <a:ext cx="2514600" cy="609600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Interpersonal Space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0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304800"/>
            <a:ext cx="8229600" cy="868362"/>
          </a:xfrm>
        </p:spPr>
        <p:txBody>
          <a:bodyPr/>
          <a:lstStyle/>
          <a:p>
            <a:r>
              <a:rPr lang="en-US" sz="2800" dirty="0" smtClean="0">
                <a:latin typeface="Times" pitchFamily="18" charset="0"/>
                <a:cs typeface="Times" pitchFamily="18" charset="0"/>
              </a:rPr>
              <a:t>Modeling Distance &amp; Direction through Face Detection</a:t>
            </a:r>
            <a:endParaRPr lang="en-US" sz="28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6" name="Picture 15" descr="Block Diagram.b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1227826"/>
            <a:ext cx="3505200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Module`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0570" y="1177890"/>
            <a:ext cx="2792912" cy="1031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4243476" y="2296463"/>
            <a:ext cx="2047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1: Color Analysis</a:t>
            </a:r>
            <a:endParaRPr lang="en-US" sz="1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88310" y="4901625"/>
            <a:ext cx="25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2: Markov Random Field LPCD</a:t>
            </a:r>
            <a:endParaRPr lang="en-US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  <p:pic>
        <p:nvPicPr>
          <p:cNvPr id="22" name="Picture 21" descr="Module 2-1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33598" y="1816967"/>
            <a:ext cx="1623120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Module 2-2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3131" y="2971919"/>
            <a:ext cx="1884055" cy="1131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720825"/>
              </p:ext>
            </p:extLst>
          </p:nvPr>
        </p:nvGraphicFramePr>
        <p:xfrm>
          <a:off x="6773930" y="4316428"/>
          <a:ext cx="2142457" cy="548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9" name="Equation" r:id="rId7" imgW="2628720" imgH="672840" progId="Equation.3">
                  <p:embed/>
                </p:oleObj>
              </mc:Choice>
              <mc:Fallback>
                <p:oleObj name="Equation" r:id="rId7" imgW="262872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3930" y="4316428"/>
                        <a:ext cx="2142457" cy="548539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 descr="Module 3-3.bmp"/>
          <p:cNvPicPr>
            <a:picLocks noChangeAspect="1"/>
          </p:cNvPicPr>
          <p:nvPr/>
        </p:nvPicPr>
        <p:blipFill>
          <a:blip r:embed="rId9" cstate="print"/>
          <a:srcRect l="2720"/>
          <a:stretch>
            <a:fillRect/>
          </a:stretch>
        </p:blipFill>
        <p:spPr>
          <a:xfrm>
            <a:off x="3863154" y="5219700"/>
            <a:ext cx="2725156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3978974" y="4634925"/>
            <a:ext cx="2493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3: Evidence Aggregation</a:t>
            </a:r>
            <a:endParaRPr lang="en-US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38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86836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Times" pitchFamily="18" charset="0"/>
                <a:cs typeface="Times" pitchFamily="18" charset="0"/>
              </a:rPr>
              <a:t>Structured Mode Searching Particle Filter (SMSPF)</a:t>
            </a:r>
            <a:endParaRPr lang="en-US" sz="2800" dirty="0"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3" name="Group 220"/>
          <p:cNvGrpSpPr/>
          <p:nvPr/>
        </p:nvGrpSpPr>
        <p:grpSpPr>
          <a:xfrm>
            <a:off x="914400" y="4731592"/>
            <a:ext cx="990600" cy="1059608"/>
            <a:chOff x="4852457" y="1752600"/>
            <a:chExt cx="1447800" cy="1700432"/>
          </a:xfrm>
        </p:grpSpPr>
        <p:grpSp>
          <p:nvGrpSpPr>
            <p:cNvPr id="4" name="Group 219"/>
            <p:cNvGrpSpPr/>
            <p:nvPr/>
          </p:nvGrpSpPr>
          <p:grpSpPr>
            <a:xfrm>
              <a:off x="5444162" y="1752600"/>
              <a:ext cx="197427" cy="751960"/>
              <a:chOff x="5444162" y="1752600"/>
              <a:chExt cx="197427" cy="751960"/>
            </a:xfrm>
          </p:grpSpPr>
          <p:cxnSp>
            <p:nvCxnSpPr>
              <p:cNvPr id="186" name="Straight Connector 185"/>
              <p:cNvCxnSpPr/>
              <p:nvPr/>
            </p:nvCxnSpPr>
            <p:spPr>
              <a:xfrm rot="16200000" flipH="1">
                <a:off x="5167091" y="2128519"/>
                <a:ext cx="751569" cy="514"/>
              </a:xfrm>
              <a:prstGeom prst="line">
                <a:avLst/>
              </a:prstGeom>
              <a:solidFill>
                <a:srgbClr val="FF9933">
                  <a:alpha val="52157"/>
                </a:srgbClr>
              </a:solidFill>
              <a:ln w="76200" cap="flat" cmpd="sng" algn="ctr">
                <a:solidFill>
                  <a:srgbClr val="F0AD00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5" name="Group 45"/>
              <p:cNvGrpSpPr/>
              <p:nvPr/>
            </p:nvGrpSpPr>
            <p:grpSpPr>
              <a:xfrm>
                <a:off x="5444162" y="1752600"/>
                <a:ext cx="197427" cy="751569"/>
                <a:chOff x="3657600" y="3886200"/>
                <a:chExt cx="609600" cy="1524000"/>
              </a:xfrm>
              <a:solidFill>
                <a:srgbClr val="FF9933">
                  <a:alpha val="52157"/>
                </a:srgbClr>
              </a:solidFill>
            </p:grpSpPr>
            <p:sp>
              <p:nvSpPr>
                <p:cNvPr id="188" name="Rectangle 187"/>
                <p:cNvSpPr/>
                <p:nvPr/>
              </p:nvSpPr>
              <p:spPr>
                <a:xfrm>
                  <a:off x="3657600" y="3886200"/>
                  <a:ext cx="609600" cy="1524000"/>
                </a:xfrm>
                <a:prstGeom prst="rect">
                  <a:avLst/>
                </a:prstGeom>
                <a:grpFill/>
                <a:ln w="76200" cap="rnd" cmpd="sng" algn="ctr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3657600" y="4648200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3657600" y="5027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3657600" y="4265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5" name="TextBox 136"/>
            <p:cNvSpPr txBox="1"/>
            <p:nvPr/>
          </p:nvSpPr>
          <p:spPr>
            <a:xfrm>
              <a:off x="4852457" y="2514600"/>
              <a:ext cx="1447800" cy="938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600" dirty="0" smtClean="0"/>
                <a:t>Initial Estimate</a:t>
              </a:r>
              <a:endParaRPr lang="en-US" sz="1600" dirty="0"/>
            </a:p>
          </p:txBody>
        </p:sp>
      </p:grpSp>
      <p:grpSp>
        <p:nvGrpSpPr>
          <p:cNvPr id="6" name="Group 191"/>
          <p:cNvGrpSpPr/>
          <p:nvPr/>
        </p:nvGrpSpPr>
        <p:grpSpPr>
          <a:xfrm>
            <a:off x="1828800" y="4731593"/>
            <a:ext cx="1219200" cy="990599"/>
            <a:chOff x="1768033" y="4724400"/>
            <a:chExt cx="2712656" cy="2089319"/>
          </a:xfrm>
        </p:grpSpPr>
        <p:sp>
          <p:nvSpPr>
            <p:cNvPr id="193" name="Rectangle 192"/>
            <p:cNvSpPr/>
            <p:nvPr/>
          </p:nvSpPr>
          <p:spPr>
            <a:xfrm>
              <a:off x="2743200" y="4724400"/>
              <a:ext cx="304800" cy="990600"/>
            </a:xfrm>
            <a:prstGeom prst="rect">
              <a:avLst/>
            </a:prstGeom>
            <a:noFill/>
            <a:ln w="57150" cap="rnd" cmpd="sng" algn="ctr">
              <a:solidFill>
                <a:srgbClr val="C64847">
                  <a:shade val="95000"/>
                  <a:satMod val="105000"/>
                </a:srgbClr>
              </a:solidFill>
              <a:prstDash val="sysDash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TextBox 139"/>
            <p:cNvSpPr txBox="1"/>
            <p:nvPr/>
          </p:nvSpPr>
          <p:spPr>
            <a:xfrm>
              <a:off x="1768033" y="5791206"/>
              <a:ext cx="2712656" cy="1022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400" dirty="0" smtClean="0"/>
                <a:t>Corrected Estimate</a:t>
              </a:r>
              <a:endParaRPr lang="en-US" sz="1400" dirty="0"/>
            </a:p>
          </p:txBody>
        </p:sp>
      </p:grpSp>
      <p:grpSp>
        <p:nvGrpSpPr>
          <p:cNvPr id="7" name="Group 194"/>
          <p:cNvGrpSpPr>
            <a:grpSpLocks noChangeAspect="1"/>
          </p:cNvGrpSpPr>
          <p:nvPr/>
        </p:nvGrpSpPr>
        <p:grpSpPr>
          <a:xfrm>
            <a:off x="2745937" y="4731592"/>
            <a:ext cx="1521263" cy="990600"/>
            <a:chOff x="3558075" y="4724400"/>
            <a:chExt cx="3065790" cy="1996349"/>
          </a:xfrm>
        </p:grpSpPr>
        <p:grpSp>
          <p:nvGrpSpPr>
            <p:cNvPr id="8" name="Group 20"/>
            <p:cNvGrpSpPr/>
            <p:nvPr/>
          </p:nvGrpSpPr>
          <p:grpSpPr>
            <a:xfrm>
              <a:off x="4419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12" name="Straight Connector 211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9" name="Group 37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14" name="Rectangle 213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F4C3AA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21"/>
            <p:cNvGrpSpPr/>
            <p:nvPr/>
          </p:nvGrpSpPr>
          <p:grpSpPr>
            <a:xfrm>
              <a:off x="4800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06" name="Straight Connector 205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1" name="Group 31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08" name="Rectangle 207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22"/>
            <p:cNvGrpSpPr/>
            <p:nvPr/>
          </p:nvGrpSpPr>
          <p:grpSpPr>
            <a:xfrm>
              <a:off x="5181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00" name="Straight Connector 199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3" name="Group 25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02" name="Rectangle 201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9" name="TextBox 164"/>
            <p:cNvSpPr txBox="1"/>
            <p:nvPr/>
          </p:nvSpPr>
          <p:spPr>
            <a:xfrm>
              <a:off x="3558075" y="5791198"/>
              <a:ext cx="3065790" cy="92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400" dirty="0" smtClean="0"/>
                <a:t>Example Search Windows</a:t>
              </a:r>
              <a:endParaRPr lang="en-US" sz="1400" dirty="0"/>
            </a:p>
          </p:txBody>
        </p:sp>
      </p:grpSp>
      <p:sp>
        <p:nvSpPr>
          <p:cNvPr id="192" name="Rounded Rectangle 191"/>
          <p:cNvSpPr/>
          <p:nvPr/>
        </p:nvSpPr>
        <p:spPr>
          <a:xfrm>
            <a:off x="5083215" y="1524000"/>
            <a:ext cx="3146385" cy="44196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5304014" y="3482051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Motivation</a:t>
            </a:r>
            <a:r>
              <a:rPr lang="en-US" sz="1300" dirty="0" smtClean="0"/>
              <a:t>: Weak Temporal 	Redundancy</a:t>
            </a:r>
            <a:endParaRPr lang="en-US" sz="1300" dirty="0"/>
          </a:p>
        </p:txBody>
      </p:sp>
      <p:sp>
        <p:nvSpPr>
          <p:cNvPr id="222" name="Down Arrow 221"/>
          <p:cNvSpPr/>
          <p:nvPr/>
        </p:nvSpPr>
        <p:spPr>
          <a:xfrm>
            <a:off x="3255007" y="3203294"/>
            <a:ext cx="33119" cy="16783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5334000" y="4267200"/>
            <a:ext cx="2704787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Approach: </a:t>
            </a:r>
            <a:r>
              <a:rPr lang="en-US" sz="1300" dirty="0" smtClean="0"/>
              <a:t>Stochastic Search over               </a:t>
            </a:r>
          </a:p>
          <a:p>
            <a:r>
              <a:rPr lang="en-US" sz="1300" dirty="0" smtClean="0"/>
              <a:t>a  large search space (Color Histogram Comparison)</a:t>
            </a:r>
            <a:endParaRPr lang="en-US" sz="1300" dirty="0"/>
          </a:p>
        </p:txBody>
      </p:sp>
      <p:sp>
        <p:nvSpPr>
          <p:cNvPr id="225" name="Down Arrow 224"/>
          <p:cNvSpPr/>
          <p:nvPr/>
        </p:nvSpPr>
        <p:spPr>
          <a:xfrm>
            <a:off x="3255007" y="4042458"/>
            <a:ext cx="33119" cy="16783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304014" y="5160380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300" i="1" dirty="0" smtClean="0"/>
              <a:t>Result</a:t>
            </a:r>
            <a:r>
              <a:rPr lang="en-US" sz="1300" dirty="0" smtClean="0"/>
              <a:t>: Approximate Estimate</a:t>
            </a:r>
            <a:endParaRPr lang="en-US" sz="1300" dirty="0"/>
          </a:p>
        </p:txBody>
      </p:sp>
      <p:grpSp>
        <p:nvGrpSpPr>
          <p:cNvPr id="14" name="Group 353"/>
          <p:cNvGrpSpPr/>
          <p:nvPr/>
        </p:nvGrpSpPr>
        <p:grpSpPr>
          <a:xfrm>
            <a:off x="5304014" y="2027499"/>
            <a:ext cx="2732387" cy="1342663"/>
            <a:chOff x="5304014" y="2332299"/>
            <a:chExt cx="2732387" cy="1342663"/>
          </a:xfrm>
        </p:grpSpPr>
        <p:sp>
          <p:nvSpPr>
            <p:cNvPr id="220" name="Rectangle 219"/>
            <p:cNvSpPr/>
            <p:nvPr/>
          </p:nvSpPr>
          <p:spPr>
            <a:xfrm>
              <a:off x="5304014" y="2332299"/>
              <a:ext cx="2732387" cy="1342663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223"/>
            <p:cNvGrpSpPr/>
            <p:nvPr/>
          </p:nvGrpSpPr>
          <p:grpSpPr>
            <a:xfrm>
              <a:off x="6929991" y="2500132"/>
              <a:ext cx="1023611" cy="1006998"/>
              <a:chOff x="2667000" y="1905000"/>
              <a:chExt cx="1413035" cy="1371600"/>
            </a:xfrm>
          </p:grpSpPr>
          <p:pic>
            <p:nvPicPr>
              <p:cNvPr id="232" name="Picture 11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33" name="Straight Connector 232"/>
              <p:cNvCxnSpPr/>
              <p:nvPr/>
            </p:nvCxnSpPr>
            <p:spPr>
              <a:xfrm rot="5400000" flipH="1" flipV="1">
                <a:off x="35814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rot="5400000" flipH="1" flipV="1">
                <a:off x="3733800" y="2819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rot="5400000" flipH="1" flipV="1">
                <a:off x="3581400" y="28178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rot="5400000" flipH="1" flipV="1">
                <a:off x="3733800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rot="5400000" flipH="1" flipV="1">
                <a:off x="36576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rot="5400000" flipH="1" flipV="1">
                <a:off x="3810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rot="5400000" flipH="1" flipV="1">
                <a:off x="3275012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rot="5400000" flipH="1" flipV="1">
                <a:off x="3886200" y="2209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rot="5400000" flipH="1" flipV="1">
                <a:off x="2971800" y="2362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rot="5400000" flipH="1" flipV="1">
                <a:off x="3198812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rot="5400000" flipH="1" flipV="1">
                <a:off x="3427412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rot="5400000" flipH="1" flipV="1">
                <a:off x="3429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rot="5400000" flipH="1" flipV="1">
                <a:off x="3276600" y="2665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rot="5400000" flipH="1" flipV="1">
                <a:off x="3429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rot="5400000" flipH="1" flipV="1">
                <a:off x="35052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rot="5400000" flipH="1" flipV="1">
                <a:off x="35052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rot="5400000" flipH="1" flipV="1">
                <a:off x="35052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rot="5400000" flipH="1" flipV="1">
                <a:off x="35814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rot="5400000" flipH="1" flipV="1">
                <a:off x="39624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rot="5400000" flipH="1" flipV="1">
                <a:off x="3810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rot="5400000" flipH="1" flipV="1">
                <a:off x="3886200" y="3046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rot="5400000" flipH="1" flipV="1">
                <a:off x="2971800" y="28940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rot="5400000" flipH="1" flipV="1">
                <a:off x="3122612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rot="5400000" flipH="1" flipV="1">
                <a:off x="28194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rot="5400000" flipH="1" flipV="1">
                <a:off x="3046412" y="2057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rot="5400000" flipH="1" flipV="1">
                <a:off x="2971800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Rectangle 265"/>
              <p:cNvSpPr/>
              <p:nvPr/>
            </p:nvSpPr>
            <p:spPr>
              <a:xfrm>
                <a:off x="35814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41"/>
            <p:cNvGrpSpPr/>
            <p:nvPr/>
          </p:nvGrpSpPr>
          <p:grpSpPr>
            <a:xfrm>
              <a:off x="5414414" y="2500132"/>
              <a:ext cx="1022575" cy="1006998"/>
              <a:chOff x="762000" y="1905000"/>
              <a:chExt cx="1411605" cy="1371600"/>
            </a:xfrm>
          </p:grpSpPr>
          <p:pic>
            <p:nvPicPr>
              <p:cNvPr id="230" name="Picture 229"/>
              <p:cNvPicPr/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62000" y="1905000"/>
                <a:ext cx="141160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1" name="Rectangle 230"/>
              <p:cNvSpPr/>
              <p:nvPr/>
            </p:nvSpPr>
            <p:spPr>
              <a:xfrm>
                <a:off x="1752600" y="2209800"/>
                <a:ext cx="304800" cy="914400"/>
              </a:xfrm>
              <a:prstGeom prst="rect">
                <a:avLst/>
              </a:prstGeom>
              <a:noFill/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8" name="Right Arrow 227"/>
          <p:cNvSpPr/>
          <p:nvPr/>
        </p:nvSpPr>
        <p:spPr>
          <a:xfrm>
            <a:off x="3089408" y="1860631"/>
            <a:ext cx="331199" cy="335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45612" y="1635889"/>
            <a:ext cx="1931991" cy="279721"/>
          </a:xfrm>
          <a:prstGeom prst="rect">
            <a:avLst/>
          </a:prstGeom>
          <a:solidFill>
            <a:srgbClr val="EFB391">
              <a:alpha val="0"/>
            </a:srgbClr>
          </a:solidFill>
          <a:ln>
            <a:solidFill>
              <a:srgbClr val="486FC6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25400"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Step  1</a:t>
            </a:r>
            <a:endParaRPr lang="en-US" dirty="0">
              <a:ln w="25400"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pic>
        <p:nvPicPr>
          <p:cNvPr id="187" name="Picture 186" descr="C:\Documents and Settings\laks\Desktop\Research\Data\John\20081210172855156\000419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1600200"/>
            <a:ext cx="3657600" cy="2743200"/>
          </a:xfrm>
          <a:prstGeom prst="rect">
            <a:avLst/>
          </a:prstGeom>
          <a:noFill/>
        </p:spPr>
      </p:pic>
      <p:grpSp>
        <p:nvGrpSpPr>
          <p:cNvPr id="17" name="Group 195"/>
          <p:cNvGrpSpPr/>
          <p:nvPr/>
        </p:nvGrpSpPr>
        <p:grpSpPr>
          <a:xfrm>
            <a:off x="1981200" y="2514600"/>
            <a:ext cx="609600" cy="1524795"/>
            <a:chOff x="3124200" y="2590800"/>
            <a:chExt cx="609600" cy="1524794"/>
          </a:xfrm>
        </p:grpSpPr>
        <p:grpSp>
          <p:nvGrpSpPr>
            <p:cNvPr id="18" name="Group 111"/>
            <p:cNvGrpSpPr/>
            <p:nvPr/>
          </p:nvGrpSpPr>
          <p:grpSpPr>
            <a:xfrm>
              <a:off x="3124200" y="2590800"/>
              <a:ext cx="609600" cy="1524794"/>
              <a:chOff x="3657600" y="2362200"/>
              <a:chExt cx="609600" cy="1524794"/>
            </a:xfrm>
            <a:solidFill>
              <a:srgbClr val="FF9933">
                <a:alpha val="52157"/>
              </a:srgbClr>
            </a:solidFill>
          </p:grpSpPr>
          <p:cxnSp>
            <p:nvCxnSpPr>
              <p:cNvPr id="265" name="Straight Connector 264"/>
              <p:cNvCxnSpPr/>
              <p:nvPr/>
            </p:nvCxnSpPr>
            <p:spPr>
              <a:xfrm rot="16200000" flipH="1">
                <a:off x="3200400" y="3124200"/>
                <a:ext cx="1524000" cy="1588"/>
              </a:xfrm>
              <a:prstGeom prst="line">
                <a:avLst/>
              </a:prstGeom>
              <a:grpFill/>
              <a:ln w="76200" cap="flat" cmpd="sng" algn="ctr">
                <a:solidFill>
                  <a:srgbClr val="F0AD00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9" name="Group 105"/>
              <p:cNvGrpSpPr/>
              <p:nvPr/>
            </p:nvGrpSpPr>
            <p:grpSpPr>
              <a:xfrm>
                <a:off x="3657600" y="2362200"/>
                <a:ext cx="609600" cy="1524000"/>
                <a:chOff x="3657600" y="3886200"/>
                <a:chExt cx="609600" cy="1524000"/>
              </a:xfrm>
              <a:grpFill/>
            </p:grpSpPr>
            <p:sp>
              <p:nvSpPr>
                <p:cNvPr id="268" name="Rectangle 267"/>
                <p:cNvSpPr/>
                <p:nvPr/>
              </p:nvSpPr>
              <p:spPr>
                <a:xfrm>
                  <a:off x="3657600" y="3886200"/>
                  <a:ext cx="609600" cy="1524000"/>
                </a:xfrm>
                <a:prstGeom prst="rect">
                  <a:avLst/>
                </a:prstGeom>
                <a:grpFill/>
                <a:ln w="76200" cap="rnd" cmpd="sng" algn="ctr">
                  <a:solidFill>
                    <a:srgbClr val="F0AD00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3657600" y="4648200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3657600" y="5027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F0AD00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3657600" y="4265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61" name="Straight Connector 260"/>
            <p:cNvCxnSpPr/>
            <p:nvPr/>
          </p:nvCxnSpPr>
          <p:spPr>
            <a:xfrm>
              <a:off x="3124200" y="3732212"/>
              <a:ext cx="609600" cy="1588"/>
            </a:xfrm>
            <a:prstGeom prst="line">
              <a:avLst/>
            </a:prstGeom>
            <a:solidFill>
              <a:srgbClr val="FF9933">
                <a:alpha val="52157"/>
              </a:srgbClr>
            </a:solidFill>
            <a:ln w="76200" cap="flat" cmpd="sng" algn="ctr">
              <a:solidFill>
                <a:srgbClr val="E88651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" name="Group 278"/>
          <p:cNvGrpSpPr/>
          <p:nvPr/>
        </p:nvGrpSpPr>
        <p:grpSpPr>
          <a:xfrm>
            <a:off x="1981200" y="1752600"/>
            <a:ext cx="609600" cy="1524795"/>
            <a:chOff x="4953000" y="2514600"/>
            <a:chExt cx="609600" cy="1524794"/>
          </a:xfrm>
        </p:grpSpPr>
        <p:cxnSp>
          <p:nvCxnSpPr>
            <p:cNvPr id="280" name="Straight Connector 279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EA37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1" name="Group 93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82" name="Rectangle 281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F4C3AA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83" name="Straight Connector 282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85"/>
          <p:cNvGrpSpPr/>
          <p:nvPr/>
        </p:nvGrpSpPr>
        <p:grpSpPr>
          <a:xfrm>
            <a:off x="2286000" y="1752600"/>
            <a:ext cx="609600" cy="1524795"/>
            <a:chOff x="4953000" y="2514600"/>
            <a:chExt cx="609600" cy="1524794"/>
          </a:xfrm>
        </p:grpSpPr>
        <p:cxnSp>
          <p:nvCxnSpPr>
            <p:cNvPr id="287" name="Straight Connector 286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88452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3" name="Group 87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90" name="Straight Connector 289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92"/>
          <p:cNvGrpSpPr/>
          <p:nvPr/>
        </p:nvGrpSpPr>
        <p:grpSpPr>
          <a:xfrm>
            <a:off x="1676400" y="2132805"/>
            <a:ext cx="609600" cy="1524795"/>
            <a:chOff x="4953000" y="2514600"/>
            <a:chExt cx="609600" cy="1524794"/>
          </a:xfrm>
        </p:grpSpPr>
        <p:cxnSp>
          <p:nvCxnSpPr>
            <p:cNvPr id="294" name="Straight Connector 293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C5DDD4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5" name="Group 81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96" name="Rectangle 295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99"/>
          <p:cNvGrpSpPr/>
          <p:nvPr/>
        </p:nvGrpSpPr>
        <p:grpSpPr>
          <a:xfrm>
            <a:off x="1981200" y="2132805"/>
            <a:ext cx="609600" cy="1524795"/>
            <a:chOff x="4953000" y="2514600"/>
            <a:chExt cx="609600" cy="1524794"/>
          </a:xfrm>
        </p:grpSpPr>
        <p:cxnSp>
          <p:nvCxnSpPr>
            <p:cNvPr id="301" name="Straight Connector 300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78B09B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7" name="Group 75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03" name="Rectangle 302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04" name="Straight Connector 303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11"/>
          <p:cNvGrpSpPr/>
          <p:nvPr/>
        </p:nvGrpSpPr>
        <p:grpSpPr>
          <a:xfrm>
            <a:off x="2286000" y="2132805"/>
            <a:ext cx="609600" cy="1524795"/>
            <a:chOff x="4953000" y="2514600"/>
            <a:chExt cx="609600" cy="1524794"/>
          </a:xfrm>
        </p:grpSpPr>
        <p:cxnSp>
          <p:nvCxnSpPr>
            <p:cNvPr id="308" name="Straight Connector 307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365C4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9" name="Group 69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11" name="Straight Connector 310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313"/>
          <p:cNvGrpSpPr/>
          <p:nvPr/>
        </p:nvGrpSpPr>
        <p:grpSpPr>
          <a:xfrm>
            <a:off x="1676400" y="2514600"/>
            <a:ext cx="609600" cy="1524795"/>
            <a:chOff x="4953000" y="2514600"/>
            <a:chExt cx="609600" cy="1524794"/>
          </a:xfrm>
        </p:grpSpPr>
        <p:cxnSp>
          <p:nvCxnSpPr>
            <p:cNvPr id="315" name="Straight Connector 314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D7DAA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31" name="Group 63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18" name="Straight Connector 317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Group 320"/>
          <p:cNvGrpSpPr/>
          <p:nvPr/>
        </p:nvGrpSpPr>
        <p:grpSpPr>
          <a:xfrm>
            <a:off x="1981200" y="2513012"/>
            <a:ext cx="609600" cy="1524795"/>
            <a:chOff x="4953000" y="2514600"/>
            <a:chExt cx="609600" cy="1524794"/>
          </a:xfrm>
        </p:grpSpPr>
        <p:cxnSp>
          <p:nvCxnSpPr>
            <p:cNvPr id="322" name="Straight Connector 321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ADB359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27" name="Group 57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24" name="Rectangle 323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25" name="Straight Connector 324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60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327"/>
          <p:cNvGrpSpPr/>
          <p:nvPr/>
        </p:nvGrpSpPr>
        <p:grpSpPr>
          <a:xfrm>
            <a:off x="2286000" y="2513805"/>
            <a:ext cx="609600" cy="1524795"/>
            <a:chOff x="4953000" y="2514600"/>
            <a:chExt cx="609600" cy="1524794"/>
          </a:xfrm>
        </p:grpSpPr>
        <p:cxnSp>
          <p:nvCxnSpPr>
            <p:cNvPr id="329" name="Straight Connector 328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ADB359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57" name="Group 51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31" name="Rectangle 330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747937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32" name="Straight Connector 53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335" name="Rectangle 15"/>
          <p:cNvSpPr/>
          <p:nvPr/>
        </p:nvSpPr>
        <p:spPr>
          <a:xfrm>
            <a:off x="2286000" y="1752600"/>
            <a:ext cx="609600" cy="1524000"/>
          </a:xfrm>
          <a:prstGeom prst="rect">
            <a:avLst/>
          </a:prstGeom>
          <a:noFill/>
          <a:ln w="57150" cap="rnd" cmpd="sng" algn="ctr">
            <a:solidFill>
              <a:srgbClr val="C64847">
                <a:shade val="95000"/>
                <a:satMod val="105000"/>
              </a:srgbClr>
            </a:solidFill>
            <a:prstDash val="sysDash"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58" name="Group 230"/>
          <p:cNvGrpSpPr/>
          <p:nvPr/>
        </p:nvGrpSpPr>
        <p:grpSpPr>
          <a:xfrm>
            <a:off x="1219200" y="1981200"/>
            <a:ext cx="2057400" cy="1752600"/>
            <a:chOff x="1143000" y="4038600"/>
            <a:chExt cx="2057400" cy="1752600"/>
          </a:xfrm>
        </p:grpSpPr>
        <p:sp>
          <p:nvSpPr>
            <p:cNvPr id="337" name="Oval 336"/>
            <p:cNvSpPr/>
            <p:nvPr/>
          </p:nvSpPr>
          <p:spPr>
            <a:xfrm>
              <a:off x="1143000" y="5486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38" name="Oval 337"/>
            <p:cNvSpPr/>
            <p:nvPr/>
          </p:nvSpPr>
          <p:spPr>
            <a:xfrm>
              <a:off x="1295400" y="5638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39" name="Oval 338"/>
            <p:cNvSpPr/>
            <p:nvPr/>
          </p:nvSpPr>
          <p:spPr>
            <a:xfrm>
              <a:off x="1371600" y="5334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0" name="Oval 339"/>
            <p:cNvSpPr/>
            <p:nvPr/>
          </p:nvSpPr>
          <p:spPr>
            <a:xfrm>
              <a:off x="1905000" y="54102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1" name="Oval 340"/>
            <p:cNvSpPr/>
            <p:nvPr/>
          </p:nvSpPr>
          <p:spPr>
            <a:xfrm>
              <a:off x="2057400" y="5562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2" name="Oval 341"/>
            <p:cNvSpPr/>
            <p:nvPr/>
          </p:nvSpPr>
          <p:spPr>
            <a:xfrm>
              <a:off x="2209800" y="4572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3" name="Oval 342"/>
            <p:cNvSpPr/>
            <p:nvPr/>
          </p:nvSpPr>
          <p:spPr>
            <a:xfrm>
              <a:off x="1143000" y="5715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4" name="Oval 343"/>
            <p:cNvSpPr/>
            <p:nvPr/>
          </p:nvSpPr>
          <p:spPr>
            <a:xfrm>
              <a:off x="2316481" y="5181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5" name="Oval 344"/>
            <p:cNvSpPr/>
            <p:nvPr/>
          </p:nvSpPr>
          <p:spPr>
            <a:xfrm>
              <a:off x="2209800" y="4953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6" name="Oval 345"/>
            <p:cNvSpPr/>
            <p:nvPr/>
          </p:nvSpPr>
          <p:spPr>
            <a:xfrm>
              <a:off x="2545081" y="4038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7" name="Oval 346"/>
            <p:cNvSpPr/>
            <p:nvPr/>
          </p:nvSpPr>
          <p:spPr>
            <a:xfrm>
              <a:off x="2926081" y="4572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8" name="Oval 347"/>
            <p:cNvSpPr/>
            <p:nvPr/>
          </p:nvSpPr>
          <p:spPr>
            <a:xfrm>
              <a:off x="2667000" y="4724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9" name="Oval 348"/>
            <p:cNvSpPr/>
            <p:nvPr/>
          </p:nvSpPr>
          <p:spPr>
            <a:xfrm>
              <a:off x="3002281" y="4495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0" name="Oval 349"/>
            <p:cNvSpPr/>
            <p:nvPr/>
          </p:nvSpPr>
          <p:spPr>
            <a:xfrm>
              <a:off x="3154681" y="5257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1" name="Oval 350"/>
            <p:cNvSpPr/>
            <p:nvPr/>
          </p:nvSpPr>
          <p:spPr>
            <a:xfrm>
              <a:off x="3048000" y="4724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2" name="Oval 351"/>
            <p:cNvSpPr/>
            <p:nvPr/>
          </p:nvSpPr>
          <p:spPr>
            <a:xfrm>
              <a:off x="2667000" y="5562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</p:grpSp>
      <p:sp>
        <p:nvSpPr>
          <p:cNvPr id="356" name="Rounded Rectangle 355"/>
          <p:cNvSpPr/>
          <p:nvPr/>
        </p:nvSpPr>
        <p:spPr>
          <a:xfrm>
            <a:off x="5083215" y="1524000"/>
            <a:ext cx="3146385" cy="44196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5712596" y="1712091"/>
            <a:ext cx="1931991" cy="279721"/>
          </a:xfrm>
          <a:prstGeom prst="rect">
            <a:avLst/>
          </a:prstGeom>
          <a:solidFill>
            <a:srgbClr val="EFB391">
              <a:alpha val="0"/>
            </a:srgbClr>
          </a:solidFill>
          <a:ln>
            <a:solidFill>
              <a:srgbClr val="486FC6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25400"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Step  2</a:t>
            </a:r>
            <a:endParaRPr lang="en-US" dirty="0">
              <a:ln w="25400"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grpSp>
        <p:nvGrpSpPr>
          <p:cNvPr id="260" name="Group 397"/>
          <p:cNvGrpSpPr/>
          <p:nvPr/>
        </p:nvGrpSpPr>
        <p:grpSpPr>
          <a:xfrm>
            <a:off x="5326197" y="2057400"/>
            <a:ext cx="2732387" cy="1342664"/>
            <a:chOff x="1973397" y="2332299"/>
            <a:chExt cx="2732387" cy="1342664"/>
          </a:xfrm>
        </p:grpSpPr>
        <p:sp>
          <p:nvSpPr>
            <p:cNvPr id="357" name="Rectangle 356"/>
            <p:cNvSpPr/>
            <p:nvPr/>
          </p:nvSpPr>
          <p:spPr>
            <a:xfrm>
              <a:off x="1973397" y="2332299"/>
              <a:ext cx="2732387" cy="1342664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7" name="Group 50"/>
            <p:cNvGrpSpPr/>
            <p:nvPr/>
          </p:nvGrpSpPr>
          <p:grpSpPr>
            <a:xfrm>
              <a:off x="3599376" y="2500132"/>
              <a:ext cx="1023611" cy="1006999"/>
              <a:chOff x="6359365" y="1905000"/>
              <a:chExt cx="1413035" cy="1371600"/>
            </a:xfrm>
          </p:grpSpPr>
          <p:pic>
            <p:nvPicPr>
              <p:cNvPr id="395" name="Picture 394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359365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6" name="Rectangle 395"/>
              <p:cNvSpPr/>
              <p:nvPr/>
            </p:nvSpPr>
            <p:spPr>
              <a:xfrm>
                <a:off x="72390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391400" y="2209800"/>
                <a:ext cx="304800" cy="990600"/>
              </a:xfrm>
              <a:prstGeom prst="rect">
                <a:avLst/>
              </a:prstGeom>
              <a:noFill/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54"/>
            <p:cNvGrpSpPr/>
            <p:nvPr/>
          </p:nvGrpSpPr>
          <p:grpSpPr>
            <a:xfrm>
              <a:off x="2083799" y="2500132"/>
              <a:ext cx="1023611" cy="1006999"/>
              <a:chOff x="2667000" y="1905000"/>
              <a:chExt cx="1413035" cy="1371600"/>
            </a:xfrm>
          </p:grpSpPr>
          <p:pic>
            <p:nvPicPr>
              <p:cNvPr id="367" name="Picture 366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368" name="Straight Connector 367"/>
              <p:cNvCxnSpPr/>
              <p:nvPr/>
            </p:nvCxnSpPr>
            <p:spPr>
              <a:xfrm rot="5400000" flipH="1" flipV="1">
                <a:off x="35814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/>
              <p:cNvCxnSpPr/>
              <p:nvPr/>
            </p:nvCxnSpPr>
            <p:spPr>
              <a:xfrm rot="5400000" flipH="1" flipV="1">
                <a:off x="3733800" y="2819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rot="5400000" flipH="1" flipV="1">
                <a:off x="3581400" y="28178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rot="5400000" flipH="1" flipV="1">
                <a:off x="3733800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/>
              <p:cNvCxnSpPr/>
              <p:nvPr/>
            </p:nvCxnSpPr>
            <p:spPr>
              <a:xfrm rot="5400000" flipH="1" flipV="1">
                <a:off x="36576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/>
              <p:cNvCxnSpPr/>
              <p:nvPr/>
            </p:nvCxnSpPr>
            <p:spPr>
              <a:xfrm rot="5400000" flipH="1" flipV="1">
                <a:off x="3810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 rot="5400000" flipH="1" flipV="1">
                <a:off x="3275012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 rot="5400000" flipH="1" flipV="1">
                <a:off x="3886200" y="2209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rot="5400000" flipH="1" flipV="1">
                <a:off x="2971800" y="2362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 rot="5400000" flipH="1" flipV="1">
                <a:off x="3198812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rot="5400000" flipH="1" flipV="1">
                <a:off x="3427412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/>
              <p:cNvCxnSpPr/>
              <p:nvPr/>
            </p:nvCxnSpPr>
            <p:spPr>
              <a:xfrm rot="5400000" flipH="1" flipV="1">
                <a:off x="3429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 rot="5400000" flipH="1" flipV="1">
                <a:off x="3276600" y="2665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rot="5400000" flipH="1" flipV="1">
                <a:off x="3429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/>
              <p:nvPr/>
            </p:nvCxnSpPr>
            <p:spPr>
              <a:xfrm rot="5400000" flipH="1" flipV="1">
                <a:off x="35052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 rot="5400000" flipH="1" flipV="1">
                <a:off x="35052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rot="5400000" flipH="1" flipV="1">
                <a:off x="35052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/>
              <p:nvPr/>
            </p:nvCxnSpPr>
            <p:spPr>
              <a:xfrm rot="5400000" flipH="1" flipV="1">
                <a:off x="35814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 rot="5400000" flipH="1" flipV="1">
                <a:off x="39624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rot="5400000" flipH="1" flipV="1">
                <a:off x="3810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 rot="5400000" flipH="1" flipV="1">
                <a:off x="3886200" y="3046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rot="5400000" flipH="1" flipV="1">
                <a:off x="2971800" y="28940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 rot="5400000" flipH="1" flipV="1">
                <a:off x="3122612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 rot="5400000" flipH="1" flipV="1">
                <a:off x="28194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/>
              <p:nvPr/>
            </p:nvCxnSpPr>
            <p:spPr>
              <a:xfrm rot="5400000" flipH="1" flipV="1">
                <a:off x="3046412" y="2057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rot="5400000" flipH="1" flipV="1">
                <a:off x="2971800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4" name="Rectangle 393"/>
              <p:cNvSpPr/>
              <p:nvPr/>
            </p:nvSpPr>
            <p:spPr>
              <a:xfrm>
                <a:off x="35814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2" name="Rectangle 361"/>
          <p:cNvSpPr/>
          <p:nvPr/>
        </p:nvSpPr>
        <p:spPr>
          <a:xfrm>
            <a:off x="5326197" y="3558252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Motivation</a:t>
            </a:r>
            <a:r>
              <a:rPr lang="en-US" sz="1300" dirty="0" smtClean="0"/>
              <a:t>:ComplexObject Structure 	 &amp; Abrupt Motion</a:t>
            </a:r>
            <a:endParaRPr lang="en-US" sz="1300" dirty="0"/>
          </a:p>
        </p:txBody>
      </p:sp>
      <p:sp>
        <p:nvSpPr>
          <p:cNvPr id="364" name="Rectangle 363"/>
          <p:cNvSpPr/>
          <p:nvPr/>
        </p:nvSpPr>
        <p:spPr>
          <a:xfrm>
            <a:off x="5334000" y="4191000"/>
            <a:ext cx="2704787" cy="838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Approach: </a:t>
            </a:r>
            <a:r>
              <a:rPr lang="en-US" sz="1300" dirty="0" smtClean="0"/>
              <a:t>Deterministic Search over   a  small  probable search space (Histogram of Gradients with Chamfer Match)</a:t>
            </a:r>
            <a:endParaRPr lang="en-US" sz="1300" dirty="0"/>
          </a:p>
        </p:txBody>
      </p:sp>
      <p:sp>
        <p:nvSpPr>
          <p:cNvPr id="366" name="Rectangle 365"/>
          <p:cNvSpPr/>
          <p:nvPr/>
        </p:nvSpPr>
        <p:spPr>
          <a:xfrm>
            <a:off x="5326197" y="5181600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300" i="1" dirty="0" smtClean="0"/>
              <a:t>Result</a:t>
            </a:r>
            <a:r>
              <a:rPr lang="en-US" sz="1300" dirty="0" smtClean="0"/>
              <a:t>: Accurate Estimate</a:t>
            </a:r>
            <a:endParaRPr lang="en-US" sz="1300" dirty="0"/>
          </a:p>
        </p:txBody>
      </p:sp>
      <p:grpSp>
        <p:nvGrpSpPr>
          <p:cNvPr id="273" name="Group 6"/>
          <p:cNvGrpSpPr/>
          <p:nvPr/>
        </p:nvGrpSpPr>
        <p:grpSpPr>
          <a:xfrm>
            <a:off x="1676400" y="1758997"/>
            <a:ext cx="609600" cy="1524795"/>
            <a:chOff x="4953000" y="2514600"/>
            <a:chExt cx="609600" cy="1524794"/>
          </a:xfrm>
        </p:grpSpPr>
        <p:cxnSp>
          <p:nvCxnSpPr>
            <p:cNvPr id="218" name="Straight Connector 217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88651">
                  <a:lumMod val="40000"/>
                  <a:lumOff val="60000"/>
                </a:srgbClr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74" name="Group 99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59" name="Rectangle 258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FCEDE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53" name="Straight Connector 352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13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2893285"/>
      </p:ext>
    </p:extLst>
  </p:cSld>
  <p:clrMapOvr>
    <a:masterClrMapping/>
  </p:clrMapOvr>
  <p:transition advTm="312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700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200"/>
                            </p:stCondLst>
                            <p:childTnLst>
                              <p:par>
                                <p:cTn id="91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6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  <p:bldP spid="221" grpId="0" animBg="1"/>
      <p:bldP spid="221" grpId="1" animBg="1"/>
      <p:bldP spid="223" grpId="0" animBg="1"/>
      <p:bldP spid="223" grpId="1" animBg="1"/>
      <p:bldP spid="226" grpId="0" animBg="1"/>
      <p:bldP spid="226" grpId="1" animBg="1"/>
      <p:bldP spid="229" grpId="0" animBg="1"/>
      <p:bldP spid="229" grpId="1" animBg="1"/>
      <p:bldP spid="335" grpId="0" animBg="1"/>
      <p:bldP spid="356" grpId="0" animBg="1"/>
      <p:bldP spid="358" grpId="0" animBg="1"/>
      <p:bldP spid="362" grpId="0" animBg="1"/>
      <p:bldP spid="364" grpId="0" animBg="1"/>
      <p:bldP spid="3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Face/Person Detection/Tracking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 descr="GaussianAmplitude.PNG"/>
          <p:cNvPicPr>
            <a:picLocks noChangeAspect="1"/>
          </p:cNvPicPr>
          <p:nvPr/>
        </p:nvPicPr>
        <p:blipFill>
          <a:blip r:embed="rId2" cstate="print"/>
          <a:srcRect l="10417" t="11905" r="12500" b="7823"/>
          <a:stretch>
            <a:fillRect/>
          </a:stretch>
        </p:blipFill>
        <p:spPr>
          <a:xfrm>
            <a:off x="1676400" y="4114800"/>
            <a:ext cx="1752600" cy="1397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1000" y="2057400"/>
            <a:ext cx="157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Face Detection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10400" y="2069068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Person Detection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38600" y="3352800"/>
            <a:ext cx="1219200" cy="6858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imes" pitchFamily="18" charset="0"/>
                <a:cs typeface="Times" pitchFamily="18" charset="0"/>
              </a:rPr>
              <a:t>Tracking</a:t>
            </a:r>
            <a:endParaRPr lang="en-US" sz="14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14" name="Straight Arrow Connector 13"/>
          <p:cNvCxnSpPr>
            <a:stCxn id="5" idx="2"/>
            <a:endCxn id="12" idx="1"/>
          </p:cNvCxnSpPr>
          <p:nvPr/>
        </p:nvCxnSpPr>
        <p:spPr>
          <a:xfrm rot="16200000" flipH="1">
            <a:off x="3403866" y="2639950"/>
            <a:ext cx="633833" cy="99273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12" idx="7"/>
          </p:cNvCxnSpPr>
          <p:nvPr/>
        </p:nvCxnSpPr>
        <p:spPr>
          <a:xfrm rot="5400000">
            <a:off x="5162798" y="2700598"/>
            <a:ext cx="669090" cy="83618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1.bmp"/>
          <p:cNvPicPr>
            <a:picLocks noChangeAspect="1"/>
          </p:cNvPicPr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>
          <a:xfrm>
            <a:off x="2133600" y="1447800"/>
            <a:ext cx="2181634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Group 15"/>
          <p:cNvGrpSpPr/>
          <p:nvPr/>
        </p:nvGrpSpPr>
        <p:grpSpPr>
          <a:xfrm>
            <a:off x="5001033" y="1447799"/>
            <a:ext cx="1828800" cy="1336344"/>
            <a:chOff x="990600" y="3479800"/>
            <a:chExt cx="3276600" cy="2457450"/>
          </a:xfrm>
        </p:grpSpPr>
        <p:pic>
          <p:nvPicPr>
            <p:cNvPr id="7" name="Picture 6" descr="C:\Documents and Settings\laks\Desktop\Research\Data\John\20081210172855156\0004199.jpg"/>
            <p:cNvPicPr>
              <a:picLocks noChangeAspect="1" noChangeArrowheads="1"/>
            </p:cNvPicPr>
            <p:nvPr/>
          </p:nvPicPr>
          <p:blipFill>
            <a:blip r:embed="rId4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990600" y="3479800"/>
              <a:ext cx="3276600" cy="24574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2362200" y="3581400"/>
              <a:ext cx="533400" cy="152400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/>
          <p:cNvCxnSpPr/>
          <p:nvPr/>
        </p:nvCxnSpPr>
        <p:spPr>
          <a:xfrm rot="5400000">
            <a:off x="16764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19812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22860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25907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28955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32003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35051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44958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8006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51054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54102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57150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60198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4114800" y="4343400"/>
            <a:ext cx="10668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" pitchFamily="18" charset="0"/>
                <a:cs typeface="Times" pitchFamily="18" charset="0"/>
              </a:rPr>
              <a:t>Model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37" name="Straight Arrow Connector 36"/>
          <p:cNvCxnSpPr>
            <a:stCxn id="12" idx="4"/>
            <a:endCxn id="36" idx="0"/>
          </p:cNvCxnSpPr>
          <p:nvPr/>
        </p:nvCxnSpPr>
        <p:spPr>
          <a:xfrm rot="5400000">
            <a:off x="4495800" y="4191000"/>
            <a:ext cx="3048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 rot="10800000">
            <a:off x="3477904" y="4509448"/>
            <a:ext cx="533400" cy="3810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079544" y="5334000"/>
            <a:ext cx="11430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" pitchFamily="18" charset="0"/>
                <a:cs typeface="Times" pitchFamily="18" charset="0"/>
              </a:rPr>
              <a:t>Deliver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44" name="Straight Arrow Connector 43"/>
          <p:cNvCxnSpPr>
            <a:stCxn id="36" idx="4"/>
            <a:endCxn id="42" idx="0"/>
          </p:cNvCxnSpPr>
          <p:nvPr/>
        </p:nvCxnSpPr>
        <p:spPr>
          <a:xfrm rot="16200000" flipH="1">
            <a:off x="4497222" y="5180178"/>
            <a:ext cx="304800" cy="284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84800" y="4000500"/>
            <a:ext cx="3518344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4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Scene Delivery System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3565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00200"/>
            <a:ext cx="3548062" cy="1428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6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429000"/>
            <a:ext cx="3958614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67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057399"/>
            <a:ext cx="4358574" cy="3216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60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-95PercentConfidenceIntervals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438" y="3657600"/>
            <a:ext cx="315468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376786" y="3648074"/>
            <a:ext cx="3063983" cy="2286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Scene Information Delivery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 descr="Fig2-95PercentConfidenceIntervals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3217" y="3648075"/>
            <a:ext cx="2971800" cy="2285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987" name="Picture 3" descr="Figure4_sca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2477" y="3648075"/>
            <a:ext cx="2886075" cy="2295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232394" y="1219200"/>
            <a:ext cx="8644575" cy="2209800"/>
            <a:chOff x="304800" y="4343400"/>
            <a:chExt cx="8644575" cy="2209800"/>
          </a:xfrm>
        </p:grpSpPr>
        <p:pic>
          <p:nvPicPr>
            <p:cNvPr id="9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87921" y="4495800"/>
              <a:ext cx="2561454" cy="1676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ight Arrow 9"/>
            <p:cNvSpPr/>
            <p:nvPr/>
          </p:nvSpPr>
          <p:spPr>
            <a:xfrm>
              <a:off x="3505200" y="5105400"/>
              <a:ext cx="2971800" cy="685800"/>
            </a:xfrm>
            <a:prstGeom prst="rightArrow">
              <a:avLst>
                <a:gd name="adj1" fmla="val 50000"/>
                <a:gd name="adj2" fmla="val 60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4600" y="4572000"/>
              <a:ext cx="1371600" cy="1752600"/>
            </a:xfrm>
            <a:prstGeom prst="roundRect">
              <a:avLst/>
            </a:prstGeom>
            <a:ln w="12700">
              <a:prstDash val="dash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04800" y="4572000"/>
              <a:ext cx="1295400" cy="1752600"/>
            </a:xfrm>
            <a:prstGeom prst="roundRect">
              <a:avLst/>
            </a:prstGeom>
            <a:ln w="15875">
              <a:prstDash val="dash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914400" y="4800600"/>
              <a:ext cx="1600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Number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914400" y="5257800"/>
              <a:ext cx="1600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Distance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914400" y="5715000"/>
              <a:ext cx="1600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Direction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" y="4572000"/>
              <a:ext cx="10470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Interaction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200" dirty="0" smtClean="0"/>
            </a:p>
            <a:p>
              <a:pPr algn="ctr"/>
              <a:endParaRPr lang="en-US" sz="1200" dirty="0"/>
            </a:p>
            <a:p>
              <a:pPr algn="ctr"/>
              <a:endParaRPr lang="en-US" sz="1400" dirty="0" smtClean="0"/>
            </a:p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Partner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67000" y="5029200"/>
              <a:ext cx="112723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Haptic </a:t>
              </a:r>
            </a:p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Annunciator </a:t>
              </a:r>
            </a:p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System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Cloud 17"/>
            <p:cNvSpPr/>
            <p:nvPr/>
          </p:nvSpPr>
          <p:spPr>
            <a:xfrm>
              <a:off x="4572000" y="4343400"/>
              <a:ext cx="1295400" cy="609600"/>
            </a:xfrm>
            <a:prstGeom prst="cloud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Easy Learn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Cloud 18"/>
            <p:cNvSpPr/>
            <p:nvPr/>
          </p:nvSpPr>
          <p:spPr>
            <a:xfrm>
              <a:off x="4572000" y="4876800"/>
              <a:ext cx="1371600" cy="6096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Easy Recall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Cloud 19"/>
            <p:cNvSpPr/>
            <p:nvPr/>
          </p:nvSpPr>
          <p:spPr>
            <a:xfrm>
              <a:off x="4572000" y="5410200"/>
              <a:ext cx="1371600" cy="609600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Intuitive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Cloud 20"/>
            <p:cNvSpPr/>
            <p:nvPr/>
          </p:nvSpPr>
          <p:spPr>
            <a:xfrm>
              <a:off x="4572000" y="5943600"/>
              <a:ext cx="1371600" cy="609600"/>
            </a:xfrm>
            <a:prstGeom prst="clou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Hard to Overlook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3240160" y="5272975"/>
              <a:ext cx="2014526" cy="307777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Somatosensory Encoding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4401312" y="4648200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401312" y="5181600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398264" y="5704268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398264" y="6248400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1203217" y="3657600"/>
            <a:ext cx="3063983" cy="2286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986" name="Picture 2" descr="Figure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27894" y="3728682"/>
            <a:ext cx="2209800" cy="214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Person Specific Feature Selection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95400"/>
            <a:ext cx="4821504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569892"/>
            <a:ext cx="3810000" cy="766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105400" y="1193800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Chromosome: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2819400"/>
            <a:ext cx="595312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48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8" dur="20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Person-Specific Feature Selection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470" descr="Fitne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524000"/>
            <a:ext cx="2362200" cy="46122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2474" descr="Dist"/>
          <p:cNvPicPr>
            <a:picLocks noChangeAspect="1" noChangeArrowheads="1"/>
          </p:cNvPicPr>
          <p:nvPr/>
        </p:nvPicPr>
        <p:blipFill>
          <a:blip r:embed="rId3" cstate="print"/>
          <a:srcRect l="2060" r="3999"/>
          <a:stretch>
            <a:fillRect/>
          </a:stretch>
        </p:blipFill>
        <p:spPr bwMode="auto">
          <a:xfrm>
            <a:off x="381000" y="2590800"/>
            <a:ext cx="3048000" cy="61463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" name="Picture 2738" descr="Cor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3733800"/>
            <a:ext cx="3124200" cy="2407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3" name="Picture 2471" descr="A"/>
          <p:cNvPicPr>
            <a:picLocks noChangeAspect="1" noChangeArrowheads="1"/>
          </p:cNvPicPr>
          <p:nvPr/>
        </p:nvPicPr>
        <p:blipFill>
          <a:blip r:embed="rId5" cstate="print"/>
          <a:srcRect l="5739" r="4305" b="8096"/>
          <a:stretch>
            <a:fillRect/>
          </a:stretch>
        </p:blipFill>
        <p:spPr bwMode="auto">
          <a:xfrm>
            <a:off x="5943600" y="2418484"/>
            <a:ext cx="2895600" cy="12010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4" name="Picture 2472" descr="B"/>
          <p:cNvPicPr>
            <a:picLocks noChangeAspect="1" noChangeArrowheads="1"/>
          </p:cNvPicPr>
          <p:nvPr/>
        </p:nvPicPr>
        <p:blipFill>
          <a:blip r:embed="rId6" cstate="print"/>
          <a:srcRect l="6470" b="7111"/>
          <a:stretch>
            <a:fillRect/>
          </a:stretch>
        </p:blipFill>
        <p:spPr bwMode="auto">
          <a:xfrm>
            <a:off x="4495800" y="2514600"/>
            <a:ext cx="1295400" cy="65444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5" name="Picture 2473" descr="C"/>
          <p:cNvPicPr>
            <a:picLocks noChangeAspect="1" noChangeArrowheads="1"/>
          </p:cNvPicPr>
          <p:nvPr/>
        </p:nvPicPr>
        <p:blipFill>
          <a:blip r:embed="rId7" cstate="print"/>
          <a:srcRect l="2303"/>
          <a:stretch>
            <a:fillRect/>
          </a:stretch>
        </p:blipFill>
        <p:spPr bwMode="auto">
          <a:xfrm>
            <a:off x="4495800" y="1828800"/>
            <a:ext cx="3657600" cy="47707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6" name="TextBox 95"/>
          <p:cNvSpPr txBox="1"/>
          <p:nvPr/>
        </p:nvSpPr>
        <p:spPr>
          <a:xfrm>
            <a:off x="304800" y="1143000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Fitness Function: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04800" y="2221468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Distance Metric: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419600" y="1383268"/>
            <a:ext cx="2136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Correlation Metric: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3429000"/>
            <a:ext cx="2819400" cy="259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Design Considerations for Social Interaction Aid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30985341"/>
              </p:ext>
            </p:extLst>
          </p:nvPr>
        </p:nvGraphicFramePr>
        <p:xfrm>
          <a:off x="533400" y="1676400"/>
          <a:ext cx="83820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295400"/>
            <a:ext cx="5867400" cy="4156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Scope of this dissertation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304925" y="2056091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076325" y="29704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04925" y="29704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04925" y="23608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04950" y="2294216"/>
            <a:ext cx="22860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076325" y="23608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85850" y="2494241"/>
            <a:ext cx="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095375" y="1846541"/>
            <a:ext cx="390525" cy="381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238126" y="3199091"/>
            <a:ext cx="3657600" cy="458509"/>
          </a:xfrm>
          <a:custGeom>
            <a:avLst/>
            <a:gdLst>
              <a:gd name="connsiteX0" fmla="*/ 0 w 4333875"/>
              <a:gd name="connsiteY0" fmla="*/ 400050 h 496609"/>
              <a:gd name="connsiteX1" fmla="*/ 2162175 w 4333875"/>
              <a:gd name="connsiteY1" fmla="*/ 152400 h 496609"/>
              <a:gd name="connsiteX2" fmla="*/ 1609725 w 4333875"/>
              <a:gd name="connsiteY2" fmla="*/ 495300 h 496609"/>
              <a:gd name="connsiteX3" fmla="*/ 4333875 w 4333875"/>
              <a:gd name="connsiteY3" fmla="*/ 0 h 496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875" h="496609">
                <a:moveTo>
                  <a:pt x="0" y="400050"/>
                </a:moveTo>
                <a:cubicBezTo>
                  <a:pt x="946944" y="268287"/>
                  <a:pt x="1893888" y="136525"/>
                  <a:pt x="2162175" y="152400"/>
                </a:cubicBezTo>
                <a:cubicBezTo>
                  <a:pt x="2430462" y="168275"/>
                  <a:pt x="1247775" y="520700"/>
                  <a:pt x="1609725" y="495300"/>
                </a:cubicBezTo>
                <a:cubicBezTo>
                  <a:pt x="1971675" y="469900"/>
                  <a:pt x="3832225" y="95250"/>
                  <a:pt x="4333875" y="0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2886075" y="2017991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657475" y="29323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86075" y="29323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86075" y="23227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105150" y="2456141"/>
            <a:ext cx="28575" cy="238125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657475" y="23227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2638425" y="2189441"/>
            <a:ext cx="38100" cy="314325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676525" y="1808441"/>
            <a:ext cx="390525" cy="381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9" t="42545" r="40188" b="36727"/>
          <a:stretch/>
        </p:blipFill>
        <p:spPr bwMode="auto">
          <a:xfrm>
            <a:off x="1733550" y="2463453"/>
            <a:ext cx="733871" cy="5070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74182" y="3962400"/>
            <a:ext cx="31854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Interactions between individuals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Physically isolated.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Sensory deprived.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Sensory overload.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Communication breakdown.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496243" y="2038350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5267643" y="2952750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496243" y="2952750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496243" y="2343150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696268" y="2276475"/>
            <a:ext cx="22860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267643" y="2343150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277168" y="2476500"/>
            <a:ext cx="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286693" y="1828800"/>
            <a:ext cx="390525" cy="381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4638835" y="3304520"/>
            <a:ext cx="3657600" cy="458509"/>
          </a:xfrm>
          <a:custGeom>
            <a:avLst/>
            <a:gdLst>
              <a:gd name="connsiteX0" fmla="*/ 0 w 4333875"/>
              <a:gd name="connsiteY0" fmla="*/ 400050 h 496609"/>
              <a:gd name="connsiteX1" fmla="*/ 2162175 w 4333875"/>
              <a:gd name="connsiteY1" fmla="*/ 152400 h 496609"/>
              <a:gd name="connsiteX2" fmla="*/ 1609725 w 4333875"/>
              <a:gd name="connsiteY2" fmla="*/ 495300 h 496609"/>
              <a:gd name="connsiteX3" fmla="*/ 4333875 w 4333875"/>
              <a:gd name="connsiteY3" fmla="*/ 0 h 496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875" h="496609">
                <a:moveTo>
                  <a:pt x="0" y="400050"/>
                </a:moveTo>
                <a:cubicBezTo>
                  <a:pt x="946944" y="268287"/>
                  <a:pt x="1893888" y="136525"/>
                  <a:pt x="2162175" y="152400"/>
                </a:cubicBezTo>
                <a:cubicBezTo>
                  <a:pt x="2430462" y="168275"/>
                  <a:pt x="1247775" y="520700"/>
                  <a:pt x="1609725" y="495300"/>
                </a:cubicBezTo>
                <a:cubicBezTo>
                  <a:pt x="1971675" y="469900"/>
                  <a:pt x="3832225" y="95250"/>
                  <a:pt x="4333875" y="0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7829550" y="2039659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7600950" y="2954059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829550" y="2954059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829550" y="2344459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048625" y="2477809"/>
            <a:ext cx="28575" cy="238125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7600950" y="2344459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419975" y="2276475"/>
            <a:ext cx="190500" cy="248959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620000" y="1830109"/>
            <a:ext cx="390525" cy="381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172200" y="2411134"/>
            <a:ext cx="923765" cy="4857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Multimedia Technologies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162800" y="2544484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791518" y="2751416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162800" y="2733675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5791518" y="2541866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648200" y="3838575"/>
            <a:ext cx="43434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Evidence-based understanding of the social interaction enrichment technologies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What are the requirements of the users?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How valid are these requirements given the various theories around human interpersonal communication?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How can multimedia technologies augment towards delivering these needs?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0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31" grpId="0" animBg="1"/>
      <p:bldP spid="35" grpId="0"/>
      <p:bldP spid="44" grpId="0" animBg="1"/>
      <p:bldP spid="45" grpId="0" animBg="1"/>
      <p:bldP spid="53" grpId="0" animBg="1"/>
      <p:bldP spid="36" grpId="0" animBg="1"/>
      <p:bldP spid="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auto">
          <a:xfrm>
            <a:off x="1752600" y="1143000"/>
            <a:ext cx="5791200" cy="4876800"/>
          </a:xfrm>
          <a:prstGeom prst="roundRect">
            <a:avLst>
              <a:gd name="adj" fmla="val 7252"/>
            </a:avLst>
          </a:prstGeom>
          <a:solidFill>
            <a:srgbClr val="FFFF00">
              <a:alpha val="4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 descr="Embodied SI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1600200"/>
            <a:ext cx="3304505" cy="38462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3" name="Straight Arrow Connector 32"/>
          <p:cNvCxnSpPr/>
          <p:nvPr/>
        </p:nvCxnSpPr>
        <p:spPr>
          <a:xfrm>
            <a:off x="3276600" y="1828800"/>
            <a:ext cx="1143000" cy="4572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34"/>
          <p:cNvGrpSpPr/>
          <p:nvPr/>
        </p:nvGrpSpPr>
        <p:grpSpPr>
          <a:xfrm>
            <a:off x="2209800" y="1905000"/>
            <a:ext cx="4572000" cy="3200400"/>
            <a:chOff x="2209800" y="1828800"/>
            <a:chExt cx="4572000" cy="3200400"/>
          </a:xfrm>
        </p:grpSpPr>
        <p:pic>
          <p:nvPicPr>
            <p:cNvPr id="25" name="Picture 24" descr="evr130_360x360__15147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2209800" y="1828800"/>
              <a:ext cx="4572000" cy="32004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TextBox 25"/>
            <p:cNvSpPr txBox="1"/>
            <p:nvPr/>
          </p:nvSpPr>
          <p:spPr>
            <a:xfrm>
              <a:off x="3581400" y="4419600"/>
              <a:ext cx="22593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aramond" pitchFamily="18" charset="0"/>
                </a:rPr>
                <a:t>Wearable Camera</a:t>
              </a:r>
              <a:endParaRPr lang="en-US" sz="2400" dirty="0">
                <a:latin typeface="Garamond" pitchFamily="18" charset="0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5400000" flipH="1" flipV="1">
              <a:off x="4762500" y="3771900"/>
              <a:ext cx="838200" cy="609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 txBox="1">
            <a:spLocks/>
          </p:cNvSpPr>
          <p:nvPr/>
        </p:nvSpPr>
        <p:spPr>
          <a:xfrm>
            <a:off x="442686" y="214086"/>
            <a:ext cx="8229600" cy="868362"/>
          </a:xfrm>
          <a:prstGeom prst="round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ea typeface="+mj-ea"/>
                <a:cs typeface="Times" pitchFamily="18" charset="0"/>
              </a:rPr>
              <a:t>Group Interaction Assistant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ea typeface="+mj-ea"/>
              <a:cs typeface="Times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5105400" y="1828800"/>
            <a:ext cx="1295400" cy="4572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2"/>
          <p:cNvGrpSpPr/>
          <p:nvPr/>
        </p:nvGrpSpPr>
        <p:grpSpPr>
          <a:xfrm>
            <a:off x="3279611" y="2579328"/>
            <a:ext cx="2746214" cy="2068872"/>
            <a:chOff x="3279611" y="2579328"/>
            <a:chExt cx="2746214" cy="2068872"/>
          </a:xfrm>
        </p:grpSpPr>
        <p:pic>
          <p:nvPicPr>
            <p:cNvPr id="11" name="Picture 10" descr="Accelerometer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3279611" y="2579328"/>
              <a:ext cx="2746214" cy="16116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3352800" y="4278868"/>
              <a:ext cx="2628155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Miniature Motion Sensors</a:t>
              </a:r>
              <a:endParaRPr lang="en-US" dirty="0"/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rot="10800000" flipV="1">
            <a:off x="5181600" y="3429000"/>
            <a:ext cx="1524000" cy="304800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24"/>
          <p:cNvGrpSpPr/>
          <p:nvPr/>
        </p:nvGrpSpPr>
        <p:grpSpPr>
          <a:xfrm>
            <a:off x="3276600" y="2057400"/>
            <a:ext cx="2285999" cy="2819400"/>
            <a:chOff x="3352800" y="2286000"/>
            <a:chExt cx="2285999" cy="2819400"/>
          </a:xfrm>
        </p:grpSpPr>
        <p:pic>
          <p:nvPicPr>
            <p:cNvPr id="23" name="Picture 22" descr="airclick_1.jp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>
            <a:xfrm>
              <a:off x="3352800" y="2286000"/>
              <a:ext cx="2285999" cy="23258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4" name="TextBox 23"/>
            <p:cNvSpPr txBox="1"/>
            <p:nvPr/>
          </p:nvSpPr>
          <p:spPr>
            <a:xfrm>
              <a:off x="3598884" y="4705290"/>
              <a:ext cx="1658916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itchFamily="18" charset="0"/>
                </a:rPr>
                <a:t>User Interface</a:t>
              </a:r>
              <a:endParaRPr lang="en-US" sz="2000" dirty="0">
                <a:latin typeface="Garamond" pitchFamily="18" charset="0"/>
              </a:endParaRP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 rot="10800000">
            <a:off x="4876800" y="4953000"/>
            <a:ext cx="1447800" cy="304800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8"/>
          <p:cNvGrpSpPr/>
          <p:nvPr/>
        </p:nvGrpSpPr>
        <p:grpSpPr>
          <a:xfrm>
            <a:off x="2438400" y="1686580"/>
            <a:ext cx="4191000" cy="3571220"/>
            <a:chOff x="2362200" y="1828800"/>
            <a:chExt cx="4191000" cy="3571220"/>
          </a:xfrm>
        </p:grpSpPr>
        <p:pic>
          <p:nvPicPr>
            <p:cNvPr id="17" name="Picture 21" descr="C:\DOCUME~1\SREEKA~1\LOCALS~1\Temp\_TS24D.tmp\_TS531.tmp\Belt.bmp"/>
            <p:cNvPicPr>
              <a:picLocks noChangeAspect="1" noChangeArrowheads="1"/>
            </p:cNvPicPr>
            <p:nvPr/>
          </p:nvPicPr>
          <p:blipFill>
            <a:blip r:embed="rId6" cstate="print"/>
            <a:srcRect l="2783" r="1217" b="2162"/>
            <a:stretch>
              <a:fillRect/>
            </a:stretch>
          </p:blipFill>
          <p:spPr bwMode="auto">
            <a:xfrm>
              <a:off x="2362200" y="1828800"/>
              <a:ext cx="4191000" cy="297621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3581400" y="4876800"/>
              <a:ext cx="1766830" cy="52322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Garamond" pitchFamily="18" charset="0"/>
                </a:rPr>
                <a:t>Haptic</a:t>
              </a:r>
              <a:r>
                <a:rPr lang="en-US" sz="2800" dirty="0" smtClean="0">
                  <a:latin typeface="Garamond" pitchFamily="18" charset="0"/>
                </a:rPr>
                <a:t> Belt</a:t>
              </a:r>
              <a:endParaRPr lang="en-US" sz="2800" dirty="0">
                <a:latin typeface="Garamond" pitchFamily="18" charset="0"/>
              </a:endParaRPr>
            </a:p>
          </p:txBody>
        </p:sp>
      </p:grpSp>
      <p:graphicFrame>
        <p:nvGraphicFramePr>
          <p:cNvPr id="53" name="Diagram 52"/>
          <p:cNvGraphicFramePr/>
          <p:nvPr/>
        </p:nvGraphicFramePr>
        <p:xfrm>
          <a:off x="76200" y="1600200"/>
          <a:ext cx="1524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175 -0.2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00" y="-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77457E-6 L 0.19115 -0.25988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0" y="-13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10405E-6 L 0.25 -0.00555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98844E-6 L 0.19583 0.23931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0" y="12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53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38100"/>
            <a:ext cx="8229600" cy="868362"/>
          </a:xfrm>
        </p:spPr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Facial Expressions in Non-verbal Communication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Content Placeholder 4" descr="MappingPoster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371600"/>
            <a:ext cx="3126258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66837"/>
            <a:ext cx="4958629" cy="419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03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An interface for delivering facial expressions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1279429"/>
            <a:ext cx="6110407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28597" y="1265825"/>
            <a:ext cx="6110407" cy="39624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79429"/>
            <a:ext cx="6858000" cy="4734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05000"/>
            <a:ext cx="18954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486150" y="2672446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" pitchFamily="18" charset="0"/>
                <a:cs typeface="Times" pitchFamily="18" charset="0"/>
              </a:rPr>
              <a:t>Rahman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 et. al. (2008, 2009) – An haptic interface for communicating facial expression information.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72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Haptic Glove – HCI Testing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209800"/>
            <a:ext cx="3919538" cy="2912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19200"/>
            <a:ext cx="4191000" cy="2690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52774"/>
            <a:ext cx="4191000" cy="2770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82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38291"/>
            <a:ext cx="4875537" cy="495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Haptic Emoticon Mapping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057400"/>
            <a:ext cx="5373255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010" name="Picture 2" descr="RecogR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199"/>
            <a:ext cx="4800600" cy="400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38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Insights from face readers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0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66675"/>
            <a:ext cx="8229600" cy="868362"/>
          </a:xfrm>
        </p:spPr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Temporal Exemplar-Based Facial Expression Recognition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57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Happy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25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693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Surprise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361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Disgust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029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697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3170496" y="5637028"/>
                <a:ext cx="685780" cy="58823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496" y="5637028"/>
                <a:ext cx="685780" cy="588237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53199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9" y="4114800"/>
                <a:ext cx="923593" cy="7868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42531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𝑆𝑎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314" y="4114800"/>
                <a:ext cx="923593" cy="7868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8148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𝑆𝑢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484" y="4114800"/>
                <a:ext cx="923593" cy="7868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54828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284" y="4114800"/>
                <a:ext cx="923593" cy="7868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633691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691" y="4114800"/>
                <a:ext cx="923593" cy="7868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68188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884" y="4114800"/>
                <a:ext cx="923593" cy="7868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3048000" y="1295400"/>
                <a:ext cx="836456" cy="67871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295400"/>
                <a:ext cx="836456" cy="678712"/>
              </a:xfrm>
              <a:prstGeom prst="ellipse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18" idx="4"/>
            <a:endCxn id="5" idx="0"/>
          </p:cNvCxnSpPr>
          <p:nvPr/>
        </p:nvCxnSpPr>
        <p:spPr>
          <a:xfrm flipH="1">
            <a:off x="815578" y="1974112"/>
            <a:ext cx="26506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4"/>
            <a:endCxn id="6" idx="0"/>
          </p:cNvCxnSpPr>
          <p:nvPr/>
        </p:nvCxnSpPr>
        <p:spPr>
          <a:xfrm flipH="1">
            <a:off x="1882378" y="1974112"/>
            <a:ext cx="15838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4"/>
            <a:endCxn id="7" idx="0"/>
          </p:cNvCxnSpPr>
          <p:nvPr/>
        </p:nvCxnSpPr>
        <p:spPr>
          <a:xfrm flipH="1">
            <a:off x="2949178" y="1974112"/>
            <a:ext cx="5170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4"/>
            <a:endCxn id="8" idx="0"/>
          </p:cNvCxnSpPr>
          <p:nvPr/>
        </p:nvCxnSpPr>
        <p:spPr>
          <a:xfrm>
            <a:off x="3466228" y="1974112"/>
            <a:ext cx="5497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4"/>
            <a:endCxn id="9" idx="0"/>
          </p:cNvCxnSpPr>
          <p:nvPr/>
        </p:nvCxnSpPr>
        <p:spPr>
          <a:xfrm>
            <a:off x="3466228" y="1974112"/>
            <a:ext cx="16165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4"/>
            <a:endCxn id="10" idx="0"/>
          </p:cNvCxnSpPr>
          <p:nvPr/>
        </p:nvCxnSpPr>
        <p:spPr>
          <a:xfrm>
            <a:off x="3466228" y="1974112"/>
            <a:ext cx="26833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0"/>
            <a:endCxn id="5" idx="2"/>
          </p:cNvCxnSpPr>
          <p:nvPr/>
        </p:nvCxnSpPr>
        <p:spPr>
          <a:xfrm flipV="1">
            <a:off x="814996" y="3468872"/>
            <a:ext cx="582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0"/>
            <a:endCxn id="6" idx="2"/>
          </p:cNvCxnSpPr>
          <p:nvPr/>
        </p:nvCxnSpPr>
        <p:spPr>
          <a:xfrm flipH="1" flipV="1">
            <a:off x="1882378" y="3468872"/>
            <a:ext cx="4733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0"/>
            <a:endCxn id="7" idx="2"/>
          </p:cNvCxnSpPr>
          <p:nvPr/>
        </p:nvCxnSpPr>
        <p:spPr>
          <a:xfrm flipV="1">
            <a:off x="2943281" y="3468872"/>
            <a:ext cx="5897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5" idx="0"/>
            <a:endCxn id="8" idx="2"/>
          </p:cNvCxnSpPr>
          <p:nvPr/>
        </p:nvCxnSpPr>
        <p:spPr>
          <a:xfrm flipV="1">
            <a:off x="4010081" y="3468872"/>
            <a:ext cx="5897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0"/>
            <a:endCxn id="9" idx="2"/>
          </p:cNvCxnSpPr>
          <p:nvPr/>
        </p:nvCxnSpPr>
        <p:spPr>
          <a:xfrm flipH="1" flipV="1">
            <a:off x="5082778" y="3468872"/>
            <a:ext cx="12710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0"/>
            <a:endCxn id="10" idx="2"/>
          </p:cNvCxnSpPr>
          <p:nvPr/>
        </p:nvCxnSpPr>
        <p:spPr>
          <a:xfrm flipV="1">
            <a:off x="6143681" y="3468872"/>
            <a:ext cx="5897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1"/>
            <a:endCxn id="12" idx="2"/>
          </p:cNvCxnSpPr>
          <p:nvPr/>
        </p:nvCxnSpPr>
        <p:spPr>
          <a:xfrm flipH="1" flipV="1">
            <a:off x="814996" y="4901610"/>
            <a:ext cx="2455930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0"/>
            <a:endCxn id="14" idx="2"/>
          </p:cNvCxnSpPr>
          <p:nvPr/>
        </p:nvCxnSpPr>
        <p:spPr>
          <a:xfrm flipH="1" flipV="1">
            <a:off x="2943281" y="4901610"/>
            <a:ext cx="570105" cy="73541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0"/>
            <a:endCxn id="15" idx="2"/>
          </p:cNvCxnSpPr>
          <p:nvPr/>
        </p:nvCxnSpPr>
        <p:spPr>
          <a:xfrm flipV="1">
            <a:off x="3513386" y="4901610"/>
            <a:ext cx="496695" cy="73541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7"/>
            <a:endCxn id="16" idx="2"/>
          </p:cNvCxnSpPr>
          <p:nvPr/>
        </p:nvCxnSpPr>
        <p:spPr>
          <a:xfrm flipV="1">
            <a:off x="3755846" y="4901610"/>
            <a:ext cx="1339642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1" idx="7"/>
            <a:endCxn id="17" idx="2"/>
          </p:cNvCxnSpPr>
          <p:nvPr/>
        </p:nvCxnSpPr>
        <p:spPr>
          <a:xfrm flipV="1">
            <a:off x="3755846" y="4901610"/>
            <a:ext cx="2387835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1" idx="1"/>
            <a:endCxn id="13" idx="2"/>
          </p:cNvCxnSpPr>
          <p:nvPr/>
        </p:nvCxnSpPr>
        <p:spPr>
          <a:xfrm flipH="1" flipV="1">
            <a:off x="1887111" y="4901610"/>
            <a:ext cx="1383815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71500" y="5374758"/>
            <a:ext cx="82677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71500" y="3812658"/>
            <a:ext cx="82677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773155" y="5486400"/>
                <a:ext cx="21840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Observation: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155" y="5486400"/>
                <a:ext cx="2184011" cy="646331"/>
              </a:xfrm>
              <a:prstGeom prst="rect">
                <a:avLst/>
              </a:prstGeom>
              <a:blipFill rotWithShape="1">
                <a:blip r:embed="rId10"/>
                <a:stretch>
                  <a:fillRect l="-2235" t="-4717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803945" y="4114800"/>
                <a:ext cx="22864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Exemplar:</a:t>
                </a:r>
                <a:r>
                  <a:rPr lang="en-US" dirty="0" smtClean="0"/>
                  <a:t> </a:t>
                </a:r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)/</m:t>
                      </m:r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b="0" i="1" smtClean="0">
                          <a:latin typeface="Cambria Math"/>
                        </a:rPr>
                        <m:t>{</m:t>
                      </m:r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𝑆𝑎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𝑆𝑢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945" y="4114800"/>
                <a:ext cx="2286442" cy="923330"/>
              </a:xfrm>
              <a:prstGeom prst="rect">
                <a:avLst/>
              </a:prstGeom>
              <a:blipFill rotWithShape="1">
                <a:blip r:embed="rId11"/>
                <a:stretch>
                  <a:fillRect l="-2133" t="-3311" r="-1067" b="-5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773155" y="2545542"/>
                <a:ext cx="23414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Decision:</a:t>
                </a:r>
                <a:r>
                  <a:rPr lang="en-US" dirty="0" smtClean="0"/>
                  <a:t> </a:t>
                </a:r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)/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b="0" i="1" smtClean="0">
                          <a:latin typeface="Cambria Math"/>
                        </a:rPr>
                        <m:t>{</m:t>
                      </m:r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𝑆𝑎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𝑆𝑢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155" y="2545542"/>
                <a:ext cx="2341415" cy="923330"/>
              </a:xfrm>
              <a:prstGeom prst="rect">
                <a:avLst/>
              </a:prstGeom>
              <a:blipFill rotWithShape="1">
                <a:blip r:embed="rId12"/>
                <a:stretch>
                  <a:fillRect l="-2083" t="-3311" b="-5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662834" y="1310321"/>
                <a:ext cx="34021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Prior Knowledge:</a:t>
                </a:r>
                <a:r>
                  <a:rPr lang="en-US" dirty="0" smtClean="0"/>
                  <a:t> </a:t>
                </a:r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r>
                        <a:rPr lang="en-US" sz="14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−1)/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𝐻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−1)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834" y="1310321"/>
                <a:ext cx="3402101" cy="584775"/>
              </a:xfrm>
              <a:prstGeom prst="rect">
                <a:avLst/>
              </a:prstGeom>
              <a:blipFill rotWithShape="1">
                <a:blip r:embed="rId13"/>
                <a:stretch>
                  <a:fillRect l="-1613" t="-5208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/>
          <p:cNvCxnSpPr/>
          <p:nvPr/>
        </p:nvCxnSpPr>
        <p:spPr>
          <a:xfrm>
            <a:off x="609600" y="2286000"/>
            <a:ext cx="82677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1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9" grpId="0"/>
      <p:bldP spid="40" grpId="0"/>
      <p:bldP spid="41" grpId="0"/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66675"/>
            <a:ext cx="8229600" cy="868362"/>
          </a:xfrm>
        </p:spPr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Temporal Exemplar-Based Facial Expression Recognition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60" y="1302576"/>
            <a:ext cx="2896802" cy="2281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777298" y="2258532"/>
            <a:ext cx="609600" cy="28353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85875"/>
            <a:ext cx="3721768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0"/>
            <a:ext cx="3215323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547" y="4063221"/>
            <a:ext cx="2795587" cy="1827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6477000" y="3583878"/>
            <a:ext cx="260683" cy="37852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4082098" y="4876800"/>
            <a:ext cx="947102" cy="30480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9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Dyadic Interaction Assistant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t="3835" r="50729" b="4890"/>
          <a:stretch/>
        </p:blipFill>
        <p:spPr>
          <a:xfrm>
            <a:off x="142875" y="1676400"/>
            <a:ext cx="4536240" cy="3419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190" y="1900237"/>
            <a:ext cx="3651585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663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Classifiers &amp;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 descr="ROC-Classic.bmp"/>
          <p:cNvPicPr/>
          <p:nvPr/>
        </p:nvPicPr>
        <p:blipFill>
          <a:blip r:embed="rId2" cstate="print"/>
          <a:srcRect l="5565" t="3086" r="8146" b="4265"/>
          <a:stretch>
            <a:fillRect/>
          </a:stretch>
        </p:blipFill>
        <p:spPr>
          <a:xfrm>
            <a:off x="457200" y="1630680"/>
            <a:ext cx="2514600" cy="2194560"/>
          </a:xfrm>
          <a:prstGeom prst="rect">
            <a:avLst/>
          </a:prstGeom>
        </p:spPr>
      </p:pic>
      <p:pic>
        <p:nvPicPr>
          <p:cNvPr id="6" name="Picture 5" descr="ClassicClassifierAnalysis.bmp"/>
          <p:cNvPicPr>
            <a:picLocks noChangeAspect="1"/>
          </p:cNvPicPr>
          <p:nvPr/>
        </p:nvPicPr>
        <p:blipFill>
          <a:blip r:embed="rId3" cstate="print"/>
          <a:srcRect l="4514" t="2890" r="8333" b="4396"/>
          <a:stretch>
            <a:fillRect/>
          </a:stretch>
        </p:blipFill>
        <p:spPr>
          <a:xfrm>
            <a:off x="457200" y="3977640"/>
            <a:ext cx="2514600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ROC-Modest.bmp"/>
          <p:cNvPicPr/>
          <p:nvPr/>
        </p:nvPicPr>
        <p:blipFill>
          <a:blip r:embed="rId4" cstate="print"/>
          <a:srcRect l="6455" t="3287" r="8313" b="4190"/>
          <a:stretch>
            <a:fillRect/>
          </a:stretch>
        </p:blipFill>
        <p:spPr>
          <a:xfrm>
            <a:off x="3124200" y="1603772"/>
            <a:ext cx="2514600" cy="2194560"/>
          </a:xfrm>
          <a:prstGeom prst="rect">
            <a:avLst/>
          </a:prstGeom>
        </p:spPr>
      </p:pic>
      <p:pic>
        <p:nvPicPr>
          <p:cNvPr id="8" name="Picture 7" descr="ModestClassifierAnalysis.bmp"/>
          <p:cNvPicPr/>
          <p:nvPr/>
        </p:nvPicPr>
        <p:blipFill>
          <a:blip r:embed="rId5" cstate="print"/>
          <a:srcRect l="5134" t="3287" r="8749" b="4671"/>
          <a:stretch>
            <a:fillRect/>
          </a:stretch>
        </p:blipFill>
        <p:spPr>
          <a:xfrm>
            <a:off x="3124200" y="3905012"/>
            <a:ext cx="2514600" cy="21945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1219200"/>
            <a:ext cx="181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Classic AdaBoost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5200" y="1219200"/>
            <a:ext cx="185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Modest AdaBoost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11" name="Picture 10" descr="PacketLength-Gentle.bmp"/>
          <p:cNvPicPr/>
          <p:nvPr/>
        </p:nvPicPr>
        <p:blipFill>
          <a:blip r:embed="rId6" cstate="print"/>
          <a:srcRect l="4098" t="2353" r="8162" b="3529"/>
          <a:stretch>
            <a:fillRect/>
          </a:stretch>
        </p:blipFill>
        <p:spPr>
          <a:xfrm>
            <a:off x="6172200" y="1600200"/>
            <a:ext cx="2286000" cy="2131219"/>
          </a:xfrm>
          <a:prstGeom prst="rect">
            <a:avLst/>
          </a:prstGeom>
        </p:spPr>
      </p:pic>
      <p:pic>
        <p:nvPicPr>
          <p:cNvPr id="12" name="Picture 11" descr="PacketLength-Modest.bmp"/>
          <p:cNvPicPr/>
          <p:nvPr/>
        </p:nvPicPr>
        <p:blipFill>
          <a:blip r:embed="rId7" cstate="print"/>
          <a:srcRect l="4506" t="2824" r="7550" b="4000"/>
          <a:stretch>
            <a:fillRect/>
          </a:stretch>
        </p:blipFill>
        <p:spPr>
          <a:xfrm>
            <a:off x="6172200" y="3886200"/>
            <a:ext cx="2286000" cy="2095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1981200"/>
            <a:ext cx="5257800" cy="3785652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Detection within 0.5 seconds of the start of rocking – Average rock period is 2.2 seconds.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Real-time performance on the PDA of the Social Interaction Assistant.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Feedback in audio tones and/or </a:t>
            </a:r>
            <a:r>
              <a:rPr lang="en-US" sz="2400" dirty="0" err="1" smtClean="0">
                <a:latin typeface="Times" pitchFamily="18" charset="0"/>
                <a:cs typeface="Times" pitchFamily="18" charset="0"/>
              </a:rPr>
              <a:t>haptic</a:t>
            </a:r>
            <a:r>
              <a:rPr lang="en-US" sz="2400" dirty="0" smtClean="0">
                <a:latin typeface="Times" pitchFamily="18" charset="0"/>
                <a:cs typeface="Times" pitchFamily="18" charset="0"/>
              </a:rPr>
              <a:t> vibrations.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Currently works like a Intervention tool, but can be extended into a self-monitoring aid.</a:t>
            </a:r>
            <a:endParaRPr lang="en-US" sz="2400" dirty="0"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2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3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9547"/>
            <a:ext cx="8229600" cy="868362"/>
          </a:xfrm>
        </p:spPr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Interactions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an 4"/>
          <p:cNvSpPr/>
          <p:nvPr/>
        </p:nvSpPr>
        <p:spPr>
          <a:xfrm rot="15125392" flipH="1">
            <a:off x="5404792" y="1189339"/>
            <a:ext cx="914400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15125392" flipH="1">
            <a:off x="5585158" y="1740480"/>
            <a:ext cx="914400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5125392" flipH="1">
            <a:off x="5657766" y="1336119"/>
            <a:ext cx="803338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383"/>
          <a:stretch/>
        </p:blipFill>
        <p:spPr bwMode="auto">
          <a:xfrm flipH="1">
            <a:off x="2971800" y="1409700"/>
            <a:ext cx="33528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n 9"/>
          <p:cNvSpPr/>
          <p:nvPr/>
        </p:nvSpPr>
        <p:spPr>
          <a:xfrm rot="15155751">
            <a:off x="2961513" y="1580403"/>
            <a:ext cx="914400" cy="2137348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48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5155751">
            <a:off x="3218079" y="2131544"/>
            <a:ext cx="914400" cy="2137348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 rot="15155751">
            <a:off x="3262312" y="1706832"/>
            <a:ext cx="846302" cy="2137349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3">
                  <a:tint val="50000"/>
                  <a:satMod val="300000"/>
                  <a:alpha val="67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 rot="5089285">
            <a:off x="2166757" y="2709482"/>
            <a:ext cx="828604" cy="396916"/>
          </a:xfrm>
          <a:prstGeom prst="arc">
            <a:avLst>
              <a:gd name="adj1" fmla="val 12203339"/>
              <a:gd name="adj2" fmla="val 131112"/>
            </a:avLst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3187615">
            <a:off x="2538034" y="3132265"/>
            <a:ext cx="579128" cy="365745"/>
          </a:xfrm>
          <a:prstGeom prst="arc">
            <a:avLst>
              <a:gd name="adj1" fmla="val 10802142"/>
              <a:gd name="adj2" fmla="val 19712495"/>
            </a:avLst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rot="14945508">
            <a:off x="2559704" y="2837003"/>
            <a:ext cx="578352" cy="396916"/>
          </a:xfrm>
          <a:prstGeom prst="arc">
            <a:avLst>
              <a:gd name="adj1" fmla="val 14084574"/>
              <a:gd name="adj2" fmla="val 1676343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650538" y="3040667"/>
            <a:ext cx="127793" cy="177006"/>
          </a:xfrm>
          <a:custGeom>
            <a:avLst/>
            <a:gdLst>
              <a:gd name="connsiteX0" fmla="*/ 77787 w 127793"/>
              <a:gd name="connsiteY0" fmla="*/ 173831 h 177006"/>
              <a:gd name="connsiteX1" fmla="*/ 6350 w 127793"/>
              <a:gd name="connsiteY1" fmla="*/ 40481 h 177006"/>
              <a:gd name="connsiteX2" fmla="*/ 115887 w 127793"/>
              <a:gd name="connsiteY2" fmla="*/ 21431 h 177006"/>
              <a:gd name="connsiteX3" fmla="*/ 77787 w 127793"/>
              <a:gd name="connsiteY3" fmla="*/ 173831 h 17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93" h="177006">
                <a:moveTo>
                  <a:pt x="77787" y="173831"/>
                </a:moveTo>
                <a:cubicBezTo>
                  <a:pt x="59531" y="177006"/>
                  <a:pt x="0" y="65881"/>
                  <a:pt x="6350" y="40481"/>
                </a:cubicBezTo>
                <a:cubicBezTo>
                  <a:pt x="12700" y="15081"/>
                  <a:pt x="103981" y="0"/>
                  <a:pt x="115887" y="21431"/>
                </a:cubicBezTo>
                <a:cubicBezTo>
                  <a:pt x="127793" y="42862"/>
                  <a:pt x="96043" y="170656"/>
                  <a:pt x="77787" y="173831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20540464">
            <a:off x="3197601" y="3167960"/>
            <a:ext cx="138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Touch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0565735">
            <a:off x="3092685" y="2517075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Sight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20583507">
            <a:off x="2567304" y="2116334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Hearing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20298290">
            <a:off x="1335286" y="4017625"/>
            <a:ext cx="15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Social Stimulation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1" name="Bent Arrow 20"/>
          <p:cNvSpPr/>
          <p:nvPr/>
        </p:nvSpPr>
        <p:spPr>
          <a:xfrm rot="20346500">
            <a:off x="1735793" y="3255899"/>
            <a:ext cx="762000" cy="7620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20298290">
            <a:off x="6930387" y="2031508"/>
            <a:ext cx="15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Social Reciprocation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3" name="Bent Arrow 22"/>
          <p:cNvSpPr/>
          <p:nvPr/>
        </p:nvSpPr>
        <p:spPr>
          <a:xfrm rot="4014705">
            <a:off x="6900691" y="1492967"/>
            <a:ext cx="762000" cy="7620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20367489">
            <a:off x="5676641" y="134325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Face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20430149">
            <a:off x="6026892" y="169761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Body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20605952">
            <a:off x="6167375" y="2344599"/>
            <a:ext cx="70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Voice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7" name="Right Arrow 26"/>
          <p:cNvSpPr/>
          <p:nvPr/>
        </p:nvSpPr>
        <p:spPr>
          <a:xfrm rot="524966">
            <a:off x="4352331" y="2017561"/>
            <a:ext cx="457200" cy="1524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20508280">
            <a:off x="4511974" y="2473297"/>
            <a:ext cx="304800" cy="152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8115878">
            <a:off x="4729156" y="2773572"/>
            <a:ext cx="381000" cy="1524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8013041">
            <a:off x="5477315" y="1702749"/>
            <a:ext cx="335505" cy="1808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0508280">
            <a:off x="5807373" y="2027453"/>
            <a:ext cx="304800" cy="1524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482461">
            <a:off x="5881810" y="2437325"/>
            <a:ext cx="381000" cy="1524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20765919">
            <a:off x="4747521" y="1884966"/>
            <a:ext cx="1147533" cy="832068"/>
          </a:xfrm>
          <a:prstGeom prst="ellips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 rot="20459583">
            <a:off x="4749788" y="1952322"/>
            <a:ext cx="1142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Social Cognition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05000" y="5257800"/>
            <a:ext cx="5638800" cy="609600"/>
            <a:chOff x="1905000" y="5257800"/>
            <a:chExt cx="5638800" cy="609600"/>
          </a:xfrm>
        </p:grpSpPr>
        <p:sp>
          <p:nvSpPr>
            <p:cNvPr id="35" name="Right Arrow 34"/>
            <p:cNvSpPr/>
            <p:nvPr/>
          </p:nvSpPr>
          <p:spPr>
            <a:xfrm>
              <a:off x="1905000" y="5336475"/>
              <a:ext cx="5638800" cy="457200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0574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" pitchFamily="18" charset="0"/>
                  <a:cs typeface="Times" pitchFamily="18" charset="0"/>
                </a:rPr>
                <a:t>Social Stimulation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38100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" pitchFamily="18" charset="0"/>
                  <a:cs typeface="Times" pitchFamily="18" charset="0"/>
                </a:rPr>
                <a:t>Social Cognition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55626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" pitchFamily="18" charset="0"/>
                  <a:cs typeface="Times" pitchFamily="18" charset="0"/>
                </a:rPr>
                <a:t>Social Reciprocation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2773280" y="609600"/>
            <a:ext cx="3649402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1"/>
          <p:cNvSpPr txBox="1">
            <a:spLocks/>
          </p:cNvSpPr>
          <p:nvPr/>
        </p:nvSpPr>
        <p:spPr>
          <a:xfrm>
            <a:off x="460415" y="216544"/>
            <a:ext cx="8229600" cy="868362"/>
          </a:xfrm>
          <a:prstGeom prst="round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Situational Awareness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25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2" grpId="0"/>
      <p:bldP spid="23" grpId="0" animBg="1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1219200"/>
          <a:ext cx="7010400" cy="15240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862580"/>
                <a:gridCol w="1811020"/>
                <a:gridCol w="2336800"/>
              </a:tblGrid>
              <a:tr h="2133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FERET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In-house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actual face images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14,051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2,597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detections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6,208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2,324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true detections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4,420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2,074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false detections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1,788 (28.8%)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250 (10.7%)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2819400"/>
          <a:ext cx="4114800" cy="1341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03653"/>
                <a:gridCol w="2111147"/>
              </a:tblGrid>
              <a:tr h="2767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Metric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4671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No.</a:t>
                      </a:r>
                      <a:r>
                        <a:rPr lang="en-US" sz="1400" baseline="0" dirty="0" smtClean="0"/>
                        <a:t> of false detections (NFD)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Count of false</a:t>
                      </a:r>
                      <a:r>
                        <a:rPr lang="en-US" sz="1400" baseline="0" dirty="0" smtClean="0"/>
                        <a:t> detections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9909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 detection rate (FDR)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286000" y="3733800"/>
          <a:ext cx="1828800" cy="324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63" name="Equation" r:id="rId3" imgW="2323800" imgH="393480" progId="Equation.3">
                  <p:embed/>
                </p:oleObj>
              </mc:Choice>
              <mc:Fallback>
                <p:oleObj name="Equation" r:id="rId3" imgW="232380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733800"/>
                        <a:ext cx="1828800" cy="324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572000" y="2819400"/>
          <a:ext cx="4267200" cy="137160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/>
                <a:gridCol w="3048000"/>
              </a:tblGrid>
              <a:tr h="3320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Metric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5606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Precision </a:t>
                      </a:r>
                      <a:r>
                        <a:rPr lang="en-US" sz="1400" baseline="0" dirty="0" smtClean="0"/>
                        <a:t>(P)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89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Capacity  (C)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6248399" y="3200400"/>
          <a:ext cx="2433479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64" name="Equation" r:id="rId5" imgW="2095200" imgH="393480" progId="Equation.3">
                  <p:embed/>
                </p:oleObj>
              </mc:Choice>
              <mc:Fallback>
                <p:oleObj name="Equation" r:id="rId5" imgW="209520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399" y="3200400"/>
                        <a:ext cx="2433479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6172200" y="3733800"/>
          <a:ext cx="2286000" cy="415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65" name="Equation" r:id="rId7" imgW="2374560" imgH="431640" progId="Equation.3">
                  <p:embed/>
                </p:oleObj>
              </mc:Choice>
              <mc:Fallback>
                <p:oleObj name="Equation" r:id="rId7" imgW="237456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733800"/>
                        <a:ext cx="2286000" cy="4156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57200" y="3505200"/>
          <a:ext cx="3962400" cy="1524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61391"/>
                <a:gridCol w="1524136"/>
                <a:gridCol w="1576873"/>
              </a:tblGrid>
              <a:tr h="28956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0066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Before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After</a:t>
                      </a:r>
                      <a:r>
                        <a:rPr lang="en-US" sz="1400" baseline="0" dirty="0" smtClean="0"/>
                        <a:t>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NFD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1,788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FDR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28.8%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3.35%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0.7120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0.9551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0.026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0.281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5029200" y="3429000"/>
          <a:ext cx="3429001" cy="1737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50094"/>
                <a:gridCol w="1314305"/>
                <a:gridCol w="1364602"/>
              </a:tblGrid>
              <a:tr h="24384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Before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After</a:t>
                      </a:r>
                      <a:r>
                        <a:rPr lang="en-US" sz="1400" baseline="0" dirty="0" smtClean="0"/>
                        <a:t>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NFD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FDR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10.7%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0.01%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0.892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0.999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0.691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0.798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057400" y="51054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FERET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53200" y="51816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In-House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3.33333E-6 -0.24213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24584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3.33333E-6 -0.24444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 L 0.00035 -0.24444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25255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– </a:t>
            </a:r>
            <a:r>
              <a:rPr lang="en-US" sz="3100" dirty="0" smtClean="0"/>
              <a:t>Datasets and Evaluation Metrics</a:t>
            </a:r>
            <a:endParaRPr lang="en-US" sz="3100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4800600" y="1219200"/>
            <a:ext cx="3886200" cy="49069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1800" dirty="0" smtClean="0"/>
              <a:t>Area Overlap (AO):</a:t>
            </a:r>
          </a:p>
          <a:p>
            <a:endParaRPr lang="en-US" dirty="0" smtClean="0"/>
          </a:p>
          <a:p>
            <a:r>
              <a:rPr lang="en-US" sz="2000" dirty="0" smtClean="0"/>
              <a:t>Distance </a:t>
            </a:r>
            <a:r>
              <a:rPr lang="en-US" sz="2000" dirty="0" err="1" smtClean="0"/>
              <a:t>b.w</a:t>
            </a:r>
            <a:r>
              <a:rPr lang="en-US" sz="2000" dirty="0" smtClean="0"/>
              <a:t> </a:t>
            </a:r>
            <a:r>
              <a:rPr lang="en-US" sz="2000" dirty="0" err="1" smtClean="0"/>
              <a:t>Centroids</a:t>
            </a:r>
            <a:r>
              <a:rPr lang="en-US" sz="2000" dirty="0" smtClean="0"/>
              <a:t> (DC):</a:t>
            </a:r>
          </a:p>
          <a:p>
            <a:endParaRPr lang="en-US" dirty="0" smtClean="0"/>
          </a:p>
          <a:p>
            <a:r>
              <a:rPr lang="en-US" sz="2000" dirty="0" smtClean="0"/>
              <a:t>Tracking Evaluation Measure (Harmonic Mean of AO &amp; DC )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4294967295"/>
          </p:nvPr>
        </p:nvSpPr>
        <p:spPr>
          <a:xfrm>
            <a:off x="4953000" y="1219200"/>
            <a:ext cx="4041775" cy="715963"/>
          </a:xfrm>
        </p:spPr>
        <p:txBody>
          <a:bodyPr/>
          <a:lstStyle/>
          <a:p>
            <a:r>
              <a:rPr lang="en-US" dirty="0" smtClean="0"/>
              <a:t>Evaluation Metrics</a:t>
            </a:r>
            <a:endParaRPr lang="en-US" dirty="0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0" y="9144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0" y="1828801"/>
            <a:ext cx="3000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0" y="27432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0" y="3657600"/>
            <a:ext cx="21672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219200"/>
            <a:ext cx="403287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2895600"/>
            <a:ext cx="4072666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4724400"/>
            <a:ext cx="4038600" cy="104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/>
          <p:cNvSpPr/>
          <p:nvPr/>
        </p:nvSpPr>
        <p:spPr>
          <a:xfrm>
            <a:off x="304800" y="2286000"/>
            <a:ext cx="396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err="1" smtClean="0"/>
              <a:t>DataSet</a:t>
            </a:r>
            <a:r>
              <a:rPr lang="en-US" b="1" dirty="0" smtClean="0"/>
              <a:t> 1 </a:t>
            </a:r>
            <a:r>
              <a:rPr lang="en-US" sz="1400" dirty="0" smtClean="0"/>
              <a:t>(Collected at CUbiC) : Plain Background; Static Camera; 320x240 resolution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57200" y="3962400"/>
            <a:ext cx="3810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err="1" smtClean="0"/>
              <a:t>DataSet</a:t>
            </a:r>
            <a:r>
              <a:rPr lang="en-US" b="1" dirty="0" smtClean="0"/>
              <a:t> 2  </a:t>
            </a:r>
            <a:r>
              <a:rPr lang="en-US" sz="1400" dirty="0" smtClean="0"/>
              <a:t>(CASIA Gait Dataset B with subject approaching the camera) : Slightly cluttered Background; Static Camera; 320x240 resolution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09600" y="5715000"/>
            <a:ext cx="381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err="1" smtClean="0"/>
              <a:t>DataSet</a:t>
            </a:r>
            <a:r>
              <a:rPr lang="en-US" b="1" dirty="0" smtClean="0"/>
              <a:t> 3 </a:t>
            </a:r>
            <a:r>
              <a:rPr lang="en-US" sz="1400" dirty="0" smtClean="0"/>
              <a:t>(Collected at CUbiC) : Cluttered Background;  Mobile Camera; 320x240 resolution</a:t>
            </a:r>
            <a:endParaRPr lang="en-US" dirty="0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371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  </a:t>
            </a:r>
            <a:r>
              <a:rPr kumimoji="0" 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/>
        </p:nvGraphicFramePr>
        <p:xfrm>
          <a:off x="5410200" y="2057400"/>
          <a:ext cx="275113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" name="Equation" r:id="rId7" imgW="2222280" imgH="533160" progId="Equation.3">
                  <p:embed/>
                </p:oleObj>
              </mc:Choice>
              <mc:Fallback>
                <p:oleObj name="Equation" r:id="rId7" imgW="2222280" imgH="5331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057400"/>
                        <a:ext cx="2751138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5302624" y="3048000"/>
          <a:ext cx="3231776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" name="Equation" r:id="rId9" imgW="2616120" imgH="431640" progId="Equation.3">
                  <p:embed/>
                </p:oleObj>
              </mc:Choice>
              <mc:Fallback>
                <p:oleObj name="Equation" r:id="rId9" imgW="261612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624" y="3048000"/>
                        <a:ext cx="3231776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5638800" y="4267200"/>
          <a:ext cx="220287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" name="Equation" r:id="rId11" imgW="1346040" imgH="419040" progId="Equation.3">
                  <p:embed/>
                </p:oleObj>
              </mc:Choice>
              <mc:Fallback>
                <p:oleObj name="Equation" r:id="rId11" imgW="134604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267200"/>
                        <a:ext cx="220287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ransition advTm="322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  <p:bldP spid="40" grpId="0" build="p"/>
      <p:bldP spid="29" grpId="0"/>
      <p:bldP spid="36" grpId="0"/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Example Dataset</a:t>
            </a:r>
            <a:endParaRPr lang="en-US" dirty="0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0" y="9144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0" y="1828801"/>
            <a:ext cx="3000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0" y="27432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0" y="3657600"/>
            <a:ext cx="21672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5000" y="278564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Color PF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5040" y="266700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SMSPF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00200" y="59436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Area Overlap Ratio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5349240" y="5867400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Distance between </a:t>
            </a:r>
            <a:r>
              <a:rPr lang="en-US" sz="1600" dirty="0" err="1" smtClean="0"/>
              <a:t>Centroids</a:t>
            </a:r>
            <a:endParaRPr lang="en-US" sz="1600" dirty="0"/>
          </a:p>
        </p:txBody>
      </p:sp>
      <p:pic>
        <p:nvPicPr>
          <p:cNvPr id="26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5240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15240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0" name="Picture 2" descr="C:\Documents and Settings\laks\Desktop\Defense\FinalDefense\Videos\CPF3\000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1600200"/>
            <a:ext cx="1219200" cy="914400"/>
          </a:xfrm>
          <a:prstGeom prst="rect">
            <a:avLst/>
          </a:prstGeom>
          <a:noFill/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4600" y="16002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1524000" y="2590800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#2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819400" y="25908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#40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638800" y="2514600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#2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4200" y="25146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#40</a:t>
            </a:r>
            <a:endParaRPr lang="en-US" sz="1200" dirty="0"/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600" y="35052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0" y="35052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SPF_Dataset3_ShayokLM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 cstate="print"/>
          <a:stretch>
            <a:fillRect/>
          </a:stretch>
        </p:blipFill>
        <p:spPr>
          <a:xfrm>
            <a:off x="2895600" y="2895600"/>
            <a:ext cx="381000" cy="285750"/>
          </a:xfrm>
          <a:prstGeom prst="rect">
            <a:avLst/>
          </a:prstGeom>
        </p:spPr>
      </p:pic>
      <p:pic>
        <p:nvPicPr>
          <p:cNvPr id="35" name="SMSPF_Dataset3_ShayokLM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 cstate="print"/>
          <a:stretch>
            <a:fillRect/>
          </a:stretch>
        </p:blipFill>
        <p:spPr>
          <a:xfrm>
            <a:off x="6934200" y="2743200"/>
            <a:ext cx="457200" cy="342900"/>
          </a:xfrm>
          <a:prstGeom prst="rect">
            <a:avLst/>
          </a:prstGeom>
        </p:spPr>
      </p:pic>
      <p:pic>
        <p:nvPicPr>
          <p:cNvPr id="3073" name="Picture 1" descr="TEM1"/>
          <p:cNvPicPr preferRelativeResize="0"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8600" y="2621280"/>
            <a:ext cx="2837167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TEM2"/>
          <p:cNvPicPr preferRelativeResize="0"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76600" y="2590800"/>
            <a:ext cx="2768282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 preferRelativeResize="0"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72200" y="2545080"/>
            <a:ext cx="2792737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762000" y="4876800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Clear improvement in tracking results when compared with </a:t>
            </a:r>
            <a:r>
              <a:rPr lang="en-US" sz="2000" b="1" dirty="0" err="1" smtClean="0"/>
              <a:t>Numiaro’s</a:t>
            </a:r>
            <a:r>
              <a:rPr lang="en-US" sz="2000" b="1" dirty="0" smtClean="0"/>
              <a:t> Color based particle filtering</a:t>
            </a:r>
            <a:endParaRPr lang="en-US" sz="2000" b="1" dirty="0"/>
          </a:p>
        </p:txBody>
      </p:sp>
      <p:sp>
        <p:nvSpPr>
          <p:cNvPr id="3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ransition advTm="322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6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video>
            <p:video fullScrn="1">
              <p:cMediaNode>
                <p:cTn id="7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video>
          </p:childTnLst>
        </p:cTn>
      </p:par>
    </p:tnLst>
    <p:bldLst>
      <p:bldP spid="56327" grpId="0"/>
      <p:bldP spid="56328" grpId="0"/>
      <p:bldP spid="56329" grpId="0"/>
      <p:bldP spid="18" grpId="0"/>
      <p:bldP spid="19" grpId="0"/>
      <p:bldP spid="20" grpId="0"/>
      <p:bldP spid="21" grpId="0"/>
      <p:bldP spid="30" grpId="0"/>
      <p:bldP spid="31" grpId="0"/>
      <p:bldP spid="32" grpId="0"/>
      <p:bldP spid="33" grpId="0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Facial Expressions and Head Mannerisms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352800" y="1066800"/>
            <a:ext cx="2378087" cy="2768600"/>
            <a:chOff x="1155688" y="1066800"/>
            <a:chExt cx="2378087" cy="2768600"/>
          </a:xfrm>
        </p:grpSpPr>
        <p:pic>
          <p:nvPicPr>
            <p:cNvPr id="5" name="Picture 4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1575" y="1397000"/>
              <a:ext cx="2362200" cy="243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155688" y="1066800"/>
              <a:ext cx="2378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" pitchFamily="18" charset="0"/>
                  <a:cs typeface="Times" pitchFamily="18" charset="0"/>
                </a:rPr>
                <a:t>Facial Feature Tracking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62200" y="3962400"/>
            <a:ext cx="4371975" cy="2083832"/>
            <a:chOff x="228600" y="3935968"/>
            <a:chExt cx="4371975" cy="2083832"/>
          </a:xfrm>
        </p:grpSpPr>
        <p:pic>
          <p:nvPicPr>
            <p:cNvPr id="6" name="Picture 5" descr="facapi.png"/>
            <p:cNvPicPr>
              <a:picLocks noChangeAspect="1"/>
            </p:cNvPicPr>
            <p:nvPr/>
          </p:nvPicPr>
          <p:blipFill>
            <a:blip r:embed="rId3" cstate="print"/>
            <a:srcRect l="36835" r="5063"/>
            <a:stretch>
              <a:fillRect/>
            </a:stretch>
          </p:blipFill>
          <p:spPr>
            <a:xfrm>
              <a:off x="228600" y="4267200"/>
              <a:ext cx="4371975" cy="1752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6775" y="3935968"/>
              <a:ext cx="3230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" pitchFamily="18" charset="0"/>
                  <a:cs typeface="Times" pitchFamily="18" charset="0"/>
                </a:rPr>
                <a:t>Head Tracking and Registration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05400" y="2209800"/>
            <a:ext cx="3468429" cy="2473231"/>
            <a:chOff x="4876800" y="2006600"/>
            <a:chExt cx="3468429" cy="2473231"/>
          </a:xfrm>
        </p:grpSpPr>
        <p:pic>
          <p:nvPicPr>
            <p:cNvPr id="9" name="Picture 8"/>
            <p:cNvPicPr/>
            <p:nvPr/>
          </p:nvPicPr>
          <p:blipFill>
            <a:blip r:embed="rId4" cstate="print"/>
            <a:srcRect t="7168" b="9815"/>
            <a:stretch>
              <a:fillRect/>
            </a:stretch>
          </p:blipFill>
          <p:spPr bwMode="auto">
            <a:xfrm>
              <a:off x="4876800" y="2362200"/>
              <a:ext cx="3468429" cy="21176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410200" y="2006600"/>
              <a:ext cx="2438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" pitchFamily="18" charset="0"/>
                  <a:cs typeface="Times" pitchFamily="18" charset="0"/>
                </a:rPr>
                <a:t>Line Segment Features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5057" name="Group 1"/>
          <p:cNvGrpSpPr>
            <a:grpSpLocks noChangeAspect="1"/>
          </p:cNvGrpSpPr>
          <p:nvPr/>
        </p:nvGrpSpPr>
        <p:grpSpPr bwMode="auto">
          <a:xfrm>
            <a:off x="533400" y="1447800"/>
            <a:ext cx="8251115" cy="4495800"/>
            <a:chOff x="2528" y="5655"/>
            <a:chExt cx="7200" cy="3922"/>
          </a:xfrm>
        </p:grpSpPr>
        <p:sp>
          <p:nvSpPr>
            <p:cNvPr id="45061" name="AutoShape 5"/>
            <p:cNvSpPr>
              <a:spLocks noChangeAspect="1" noChangeArrowheads="1" noTextEdit="1"/>
            </p:cNvSpPr>
            <p:nvPr/>
          </p:nvSpPr>
          <p:spPr bwMode="auto">
            <a:xfrm>
              <a:off x="2528" y="5655"/>
              <a:ext cx="7200" cy="392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5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4529" y="5655"/>
              <a:ext cx="5199" cy="3922"/>
            </a:xfrm>
            <a:prstGeom prst="rect">
              <a:avLst/>
            </a:prstGeom>
            <a:noFill/>
          </p:spPr>
        </p:pic>
        <p:pic>
          <p:nvPicPr>
            <p:cNvPr id="45059" name="Picture 3" descr="S010_001_01594215"/>
            <p:cNvPicPr>
              <a:picLocks noChangeAspect="1" noChangeArrowheads="1"/>
            </p:cNvPicPr>
            <p:nvPr/>
          </p:nvPicPr>
          <p:blipFill>
            <a:blip r:embed="rId6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2664" y="7011"/>
              <a:ext cx="1314" cy="1315"/>
            </a:xfrm>
            <a:prstGeom prst="rect">
              <a:avLst/>
            </a:prstGeom>
            <a:noFill/>
          </p:spPr>
        </p:pic>
        <p:sp>
          <p:nvSpPr>
            <p:cNvPr id="45058" name="AutoShape 2"/>
            <p:cNvSpPr>
              <a:spLocks noChangeArrowheads="1"/>
            </p:cNvSpPr>
            <p:nvPr/>
          </p:nvSpPr>
          <p:spPr bwMode="auto">
            <a:xfrm>
              <a:off x="4086" y="7527"/>
              <a:ext cx="443" cy="271"/>
            </a:xfrm>
            <a:prstGeom prst="rightArrow">
              <a:avLst>
                <a:gd name="adj1" fmla="val 50000"/>
                <a:gd name="adj2" fmla="val 40867"/>
              </a:avLst>
            </a:prstGeom>
            <a:solidFill>
              <a:srgbClr val="FFFFFF"/>
            </a:solidFill>
            <a:ln w="317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5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28600" y="1412066"/>
            <a:ext cx="838200" cy="7977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Science Policy Study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" r="8296" b="5271"/>
          <a:stretch/>
        </p:blipFill>
        <p:spPr>
          <a:xfrm>
            <a:off x="152401" y="2514601"/>
            <a:ext cx="4157256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0" r="7878" b="5691"/>
          <a:stretch/>
        </p:blipFill>
        <p:spPr>
          <a:xfrm>
            <a:off x="4572000" y="2514600"/>
            <a:ext cx="4267200" cy="3519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3" y="1459691"/>
            <a:ext cx="681357" cy="6834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9200" y="1231091"/>
            <a:ext cx="746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" pitchFamily="18" charset="0"/>
                <a:cs typeface="Times" pitchFamily="18" charset="0"/>
              </a:rPr>
              <a:t>US Census Bureau monitors monthly wage as an indicator of socio-economic quality of life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Analysis of the wage spread for population with disability. (American Community Survey).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46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219200"/>
            <a:ext cx="3886200" cy="27432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Impact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84627574"/>
              </p:ext>
            </p:extLst>
          </p:nvPr>
        </p:nvGraphicFramePr>
        <p:xfrm>
          <a:off x="533400" y="1295400"/>
          <a:ext cx="35052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4724400" y="1219200"/>
            <a:ext cx="3886200" cy="27432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868468940"/>
              </p:ext>
            </p:extLst>
          </p:nvPr>
        </p:nvGraphicFramePr>
        <p:xfrm>
          <a:off x="4914900" y="1295400"/>
          <a:ext cx="35052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ectangle 7"/>
          <p:cNvSpPr/>
          <p:nvPr/>
        </p:nvSpPr>
        <p:spPr>
          <a:xfrm>
            <a:off x="381000" y="4114800"/>
            <a:ext cx="8229600" cy="19812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063021940"/>
              </p:ext>
            </p:extLst>
          </p:nvPr>
        </p:nvGraphicFramePr>
        <p:xfrm>
          <a:off x="533400" y="4191000"/>
          <a:ext cx="80010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AsOne/>
      </p:bldGraphic>
      <p:bldP spid="6" grpId="0" animBg="1"/>
      <p:bldGraphic spid="7" grpId="0">
        <p:bldAsOne/>
      </p:bldGraphic>
      <p:bldP spid="8" grpId="0" animBg="1"/>
      <p:bldGraphic spid="9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1219200"/>
            <a:ext cx="8229600" cy="48006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Awards &amp; Recognitions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30298279"/>
              </p:ext>
            </p:extLst>
          </p:nvPr>
        </p:nvGraphicFramePr>
        <p:xfrm>
          <a:off x="685800" y="1371600"/>
          <a:ext cx="76200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689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Current Research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609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Bing Core Search – Ranking &amp; Relevance Team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828800"/>
            <a:ext cx="4952999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What frustrates a search engine user?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How to understand and model satisfaction/dissatisfaction of a SE user?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What can the user clicks and behaviors tell us about the user level of satisfaction?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How to consume </a:t>
            </a:r>
            <a:r>
              <a:rPr lang="en-US" dirty="0" err="1" smtClean="0">
                <a:latin typeface="Times" pitchFamily="18" charset="0"/>
                <a:cs typeface="Times" pitchFamily="18" charset="0"/>
              </a:rPr>
              <a:t>TBytes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 of user behavior data?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114800"/>
            <a:ext cx="4495800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User data modeling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Search HCI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Information Retrieval</a:t>
            </a:r>
            <a:endParaRPr lang="en-US" dirty="0">
              <a:latin typeface="Times" pitchFamily="18" charset="0"/>
              <a:cs typeface="Times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New metrics for comparing search engine performance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57400"/>
            <a:ext cx="2381583" cy="1086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891" y="3635323"/>
            <a:ext cx="3124200" cy="2233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5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533400" y="9906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28600" y="3733800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How many people?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Where are they located?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What are their facial expressions?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Eye Gaze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Eye Contact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Body Mannerisms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52"/>
            <a:ext cx="8229600" cy="868362"/>
          </a:xfrm>
        </p:spPr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SSA in Various Settings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11" descr="Interaction.jpg"/>
          <p:cNvPicPr>
            <a:picLocks noChangeAspect="1"/>
          </p:cNvPicPr>
          <p:nvPr/>
        </p:nvPicPr>
        <p:blipFill rotWithShape="1">
          <a:blip r:embed="rId2" cstate="print"/>
          <a:srcRect b="17493"/>
          <a:stretch/>
        </p:blipFill>
        <p:spPr>
          <a:xfrm>
            <a:off x="1447800" y="1981200"/>
            <a:ext cx="5696711" cy="3461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762774" y="1198599"/>
            <a:ext cx="184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Social Assistance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62" y="1981199"/>
            <a:ext cx="5970638" cy="3701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99346" y="119859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Decision Making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20966" y="1195176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Remote Collaborations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4098" name="Picture 2" descr="http://www.ahrq.gov/teamsteppstools/images/tslogo1m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2133600"/>
            <a:ext cx="4370580" cy="3522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105400" y="2438400"/>
            <a:ext cx="138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TeamSTEPPS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276600" y="3810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Leadership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Mutual Support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Communication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Attitude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Situation Monitoring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Patient Safety</a:t>
            </a:r>
            <a:endParaRPr lang="en-US" dirty="0"/>
          </a:p>
        </p:txBody>
      </p:sp>
      <p:pic>
        <p:nvPicPr>
          <p:cNvPr id="4100" name="Picture 4" descr="http://www.telepresenceoptions.com/images/lifesize_room_465x233px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2438400"/>
            <a:ext cx="5930843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6400800" y="3635276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Expressing Opinion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Managing Conflict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Making Decision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 Speed of Decision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Interaction with Colleagues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Difficulty Establishing Rapport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0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05273E-6 L -0.30312 -0.1743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0" y="-87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51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6.29047E-7 L -0.03177 -0.1919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-9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000" fill="hold"/>
                                        <p:tgtEl>
                                          <p:spTgt spid="410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87697E-6 L 0.29236 -0.2164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00" y="-10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4" grpId="0"/>
      <p:bldP spid="15" grpId="0"/>
      <p:bldP spid="13" grpId="0"/>
      <p:bldP spid="13" grpId="1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Group Vs. Dyadic Interactions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295400"/>
            <a:ext cx="6961137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52399" y="1295400"/>
            <a:ext cx="6961137" cy="2895600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048000"/>
            <a:ext cx="6867896" cy="271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61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Case Studies of People who are Blind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92966397"/>
              </p:ext>
            </p:extLst>
          </p:nvPr>
        </p:nvGraphicFramePr>
        <p:xfrm>
          <a:off x="533400" y="1143000"/>
          <a:ext cx="80772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6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9A748D-117E-4FA1-9DCF-DFEC2FD08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2F9A748D-117E-4FA1-9DCF-DFEC2FD08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2F9A748D-117E-4FA1-9DCF-DFEC2FD08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7576C0-14F1-42CC-8EB3-2C856D001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067576C0-14F1-42CC-8EB3-2C856D001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67576C0-14F1-42CC-8EB3-2C856D001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870AE5-E3AF-43FA-9452-9EBE4F33E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8A870AE5-E3AF-43FA-9452-9EBE4F33E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8A870AE5-E3AF-43FA-9452-9EBE4F33E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634EB4-A193-411D-9844-110E9096E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8F634EB4-A193-411D-9844-110E9096E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8F634EB4-A193-411D-9844-110E9096E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1E576F-4533-4D9E-8711-3706EE608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8D1E576F-4533-4D9E-8711-3706EE608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8D1E576F-4533-4D9E-8711-3706EE608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4EBE70-90E8-411A-9FB0-6B1AC4A8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FC4EBE70-90E8-411A-9FB0-6B1AC4A8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FC4EBE70-90E8-411A-9FB0-6B1AC4A8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421486-763E-4554-AF91-CE71F7F64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AB421486-763E-4554-AF91-CE71F7F64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AB421486-763E-4554-AF91-CE71F7F64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3E2B89-7B04-48EE-A13C-5FEC42FFC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F83E2B89-7B04-48EE-A13C-5FEC42FFC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F83E2B89-7B04-48EE-A13C-5FEC42FFC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52"/>
            <a:ext cx="8229600" cy="868362"/>
          </a:xfrm>
        </p:spPr>
        <p:txBody>
          <a:bodyPr/>
          <a:lstStyle/>
          <a:p>
            <a:r>
              <a:rPr lang="en-US" sz="3400" dirty="0" smtClean="0"/>
              <a:t>Self-Report Importance of Non-Verbal Cues</a:t>
            </a:r>
            <a:endParaRPr lang="en-US" sz="3400" dirty="0"/>
          </a:p>
        </p:txBody>
      </p:sp>
      <p:sp>
        <p:nvSpPr>
          <p:cNvPr id="35" name="Content Placeholder 2"/>
          <p:cNvSpPr>
            <a:spLocks noGrp="1"/>
          </p:cNvSpPr>
          <p:nvPr>
            <p:ph sz="quarter" idx="1"/>
          </p:nvPr>
        </p:nvSpPr>
        <p:spPr>
          <a:xfrm>
            <a:off x="4114800" y="2895600"/>
            <a:ext cx="4876800" cy="13716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Focus Group on 8 Social needs </a:t>
            </a:r>
          </a:p>
          <a:p>
            <a:pPr lvl="1"/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27 participants -  16 blind, 9 low vision and 2 sighted specialists.</a:t>
            </a:r>
          </a:p>
          <a:p>
            <a:pPr lvl="1"/>
            <a:endParaRPr lang="en-US" dirty="0"/>
          </a:p>
        </p:txBody>
      </p:sp>
      <p:pic>
        <p:nvPicPr>
          <p:cNvPr id="10" name="Picture 9" descr="steven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209800"/>
            <a:ext cx="3517413" cy="2640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80861"/>
              </p:ext>
            </p:extLst>
          </p:nvPr>
        </p:nvGraphicFramePr>
        <p:xfrm>
          <a:off x="609600" y="1447800"/>
          <a:ext cx="8001000" cy="4107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564"/>
                <a:gridCol w="6716436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Statement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Need 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how many people are standing in front you, and where each person is standing.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where a person is directing his/her attention. 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the identities of the people standing in front of you.</a:t>
                      </a:r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something about the appearance of the people standing in front of you.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whether the physical appearance of a person who you know has changed since the last time you encountered him/her.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the facial expressions of the person standing in front of you.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the hand gestures and body motions of the person standing in front of you.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whether your personal mannerisms do not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ﬁt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the behavioral norms and expectations of the sighted people with whom you will be interacting.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 descr="QuestionaireBiad.bmp"/>
          <p:cNvPicPr/>
          <p:nvPr/>
        </p:nvPicPr>
        <p:blipFill>
          <a:blip r:embed="rId3" cstate="print"/>
          <a:srcRect l="4066" r="6945"/>
          <a:stretch>
            <a:fillRect/>
          </a:stretch>
        </p:blipFill>
        <p:spPr>
          <a:xfrm>
            <a:off x="2590800" y="1524000"/>
            <a:ext cx="39624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12" descr="SurveyPoster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829" y="1752600"/>
            <a:ext cx="5580341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1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 animBg="1"/>
      <p:bldP spid="35" grpI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Contributions from this Dissertation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38600" y="5802868"/>
            <a:ext cx="4267994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1981994" y="3744674"/>
            <a:ext cx="411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43600" y="5879068"/>
            <a:ext cx="111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Feasibility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749925" y="3593068"/>
            <a:ext cx="127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Importance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886200" y="53456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86200" y="48884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86200" y="44312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886200" y="39740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886200" y="34406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86200" y="29834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886200" y="25262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86200" y="20690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60714" y="51606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72114" y="47179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57600" y="42469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672114" y="3792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671598" y="32664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682998" y="28238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668484" y="23528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82998" y="18985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191000" y="20690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191000" y="25262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191000" y="29834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191000" y="34406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191000" y="39740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91000" y="44312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191000" y="48884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191000" y="53456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>
            <a:spLocks noChangeAspect="1"/>
          </p:cNvSpPr>
          <p:nvPr/>
        </p:nvSpPr>
        <p:spPr>
          <a:xfrm>
            <a:off x="7596777" y="1884736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8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37157" y="58028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 pitchFamily="18" charset="0"/>
                <a:cs typeface="Times" pitchFamily="18" charset="0"/>
              </a:rPr>
              <a:t>High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7596777" y="4278868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2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5654040" y="2802040"/>
            <a:ext cx="365760" cy="36576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7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7596777" y="3227308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3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7596777" y="2312908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6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5044440" y="5161336"/>
            <a:ext cx="365760" cy="3657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4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7596777" y="3763612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1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4259946" y="4703410"/>
            <a:ext cx="365760" cy="3657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5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1603226337"/>
              </p:ext>
            </p:extLst>
          </p:nvPr>
        </p:nvGraphicFramePr>
        <p:xfrm>
          <a:off x="304800" y="1828800"/>
          <a:ext cx="28194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3" name="Right Brace 52"/>
          <p:cNvSpPr/>
          <p:nvPr/>
        </p:nvSpPr>
        <p:spPr>
          <a:xfrm>
            <a:off x="8305800" y="1840468"/>
            <a:ext cx="228600" cy="27432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 rot="16200000">
            <a:off x="7023629" y="3020181"/>
            <a:ext cx="329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 Work in Social Assistance</a:t>
            </a:r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7322457" y="1821743"/>
            <a:ext cx="914400" cy="2895600"/>
          </a:xfrm>
          <a:prstGeom prst="ellipse">
            <a:avLst/>
          </a:prstGeom>
          <a:solidFill>
            <a:schemeClr val="accent3">
              <a:lumMod val="60000"/>
              <a:lumOff val="40000"/>
              <a:alpha val="35000"/>
            </a:schemeClr>
          </a:solidFill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/>
          <p:cNvSpPr/>
          <p:nvPr/>
        </p:nvSpPr>
        <p:spPr>
          <a:xfrm>
            <a:off x="5685972" y="1828800"/>
            <a:ext cx="333828" cy="899886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953000" y="14594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Future work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76B28E95-D619-473D-B14D-D2F114AA0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>
                                            <p:graphicEl>
                                              <a:dgm id="{76B28E95-D619-473D-B14D-D2F114AA0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>
                                            <p:graphicEl>
                                              <a:dgm id="{76B28E95-D619-473D-B14D-D2F114AA0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AB8BDBB6-E382-4007-A73B-6D07AA620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>
                                            <p:graphicEl>
                                              <a:dgm id="{AB8BDBB6-E382-4007-A73B-6D07AA620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>
                                            <p:graphicEl>
                                              <a:dgm id="{AB8BDBB6-E382-4007-A73B-6D07AA620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56B2AA44-5641-45F3-A741-E91239E12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>
                                            <p:graphicEl>
                                              <a:dgm id="{56B2AA44-5641-45F3-A741-E91239E12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>
                                            <p:graphicEl>
                                              <a:dgm id="{56B2AA44-5641-45F3-A741-E91239E12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89ED1F14-88E8-44C7-9E9C-590FFAF3D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>
                                            <p:graphicEl>
                                              <a:dgm id="{89ED1F14-88E8-44C7-9E9C-590FFAF3D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>
                                            <p:graphicEl>
                                              <a:dgm id="{89ED1F14-88E8-44C7-9E9C-590FFAF3D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1ADF64C4-87E9-41B0-A8B6-ACA438EB1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>
                                            <p:graphicEl>
                                              <a:dgm id="{1ADF64C4-87E9-41B0-A8B6-ACA438EB1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>
                                            <p:graphicEl>
                                              <a:dgm id="{1ADF64C4-87E9-41B0-A8B6-ACA438EB1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D46A38F0-0A7F-4526-B188-892B17686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">
                                            <p:graphicEl>
                                              <a:dgm id="{D46A38F0-0A7F-4526-B188-892B17686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1">
                                            <p:graphicEl>
                                              <a:dgm id="{D46A38F0-0A7F-4526-B188-892B17686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7EE41B94-35F4-480F-8DB0-51E8791F4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">
                                            <p:graphicEl>
                                              <a:dgm id="{7EE41B94-35F4-480F-8DB0-51E8791F4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">
                                            <p:graphicEl>
                                              <a:dgm id="{7EE41B94-35F4-480F-8DB0-51E8791F4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CBC6442A-B143-4A3A-8D1F-D68693F2B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>
                                            <p:graphicEl>
                                              <a:dgm id="{CBC6442A-B143-4A3A-8D1F-D68693F2B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1">
                                            <p:graphicEl>
                                              <a:dgm id="{CBC6442A-B143-4A3A-8D1F-D68693F2B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animBg="1"/>
      <p:bldP spid="42" grpId="0" uiExpand="1" animBg="1"/>
      <p:bldP spid="43" grpId="0" uiExpand="1" animBg="1"/>
      <p:bldP spid="44" grpId="0" uiExpand="1" animBg="1"/>
      <p:bldP spid="45" grpId="0" uiExpand="1" animBg="1"/>
      <p:bldP spid="46" grpId="0" animBg="1"/>
      <p:bldP spid="47" grpId="0" uiExpand="1" animBg="1"/>
      <p:bldP spid="48" grpId="0" uiExpand="1" animBg="1"/>
      <p:bldGraphic spid="51" grpId="0" uiExpand="1">
        <p:bldSub>
          <a:bldDgm bld="one"/>
        </p:bldSub>
      </p:bldGraphic>
      <p:bldP spid="53" grpId="0" animBg="1"/>
      <p:bldP spid="54" grpId="0"/>
      <p:bldP spid="55" grpId="0" animBg="1"/>
      <p:bldP spid="58" grpId="0" animBg="1"/>
      <p:bldP spid="5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dirty="0" smtClean="0">
                <a:latin typeface="Times" pitchFamily="18" charset="0"/>
                <a:cs typeface="Times" pitchFamily="18" charset="0"/>
              </a:rPr>
              <a:t>Stereotypy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381000" y="1143000"/>
            <a:ext cx="8305800" cy="2514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Any non-functional repetitive behavior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Two main causes for stereotypy</a:t>
            </a: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lang="en-US" sz="2600" dirty="0" smtClean="0">
                <a:latin typeface="Times" pitchFamily="18" charset="0"/>
                <a:cs typeface="Times" pitchFamily="18" charset="0"/>
              </a:rPr>
              <a:t>Lack of sensory feedback</a:t>
            </a: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Lack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 of cognitive feedback</a:t>
            </a:r>
          </a:p>
          <a:p>
            <a:pPr marL="274320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lang="en-US" sz="2600" dirty="0" smtClean="0">
                <a:latin typeface="Times" pitchFamily="18" charset="0"/>
                <a:cs typeface="Times" pitchFamily="18" charset="0"/>
              </a:rPr>
              <a:t>Methods of control Stereotypy</a:t>
            </a:r>
          </a:p>
          <a:p>
            <a:pPr marL="274320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endParaRPr kumimoji="0" lang="en-US" sz="26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cs typeface="Times" pitchFamily="18" charset="0"/>
            </a:endParaRP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cs typeface="Times" pitchFamily="18" charset="0"/>
            </a:endParaRP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1752600" y="3733800"/>
          <a:ext cx="49530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Connector 8"/>
          <p:cNvCxnSpPr/>
          <p:nvPr/>
        </p:nvCxnSpPr>
        <p:spPr>
          <a:xfrm rot="5400000">
            <a:off x="-114300" y="4610100"/>
            <a:ext cx="2209800" cy="0"/>
          </a:xfrm>
          <a:prstGeom prst="line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91394" y="4266406"/>
            <a:ext cx="685800" cy="1588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91394" y="5712618"/>
            <a:ext cx="685800" cy="1588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858000" y="3810000"/>
            <a:ext cx="1981200" cy="2286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Body Rocking is the most prevalent stereotypy for people who are blind and visually impaired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10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Enriching the Lives of Individuals &amp;#x0D;&amp;#x0A;with Disabilities through &amp;#x0D;&amp;#x0A;Human-Centered Multimedia Computing &amp;quot;&quot;/&gt;&lt;property id=&quot;20307&quot; value=&quot;258&quot;/&gt;&lt;/object&gt;&lt;object type=&quot;3&quot; unique_id=&quot;10005&quot;&gt;&lt;property id=&quot;20148&quot; value=&quot;5&quot;/&gt;&lt;property id=&quot;20300&quot; value=&quot;Slide 2 - &amp;quot;Human-Centered Multimedia Computing: What is it?&amp;quot;&quot;/&gt;&lt;property id=&quot;20307&quot; value=&quot;293&quot;/&gt;&lt;/object&gt;&lt;object type=&quot;3&quot; unique_id=&quot;10006&quot;&gt;&lt;property id=&quot;20148&quot; value=&quot;5&quot;/&gt;&lt;property id=&quot;20300&quot; value=&quot;Slide 3 - &amp;quot;“Human-Centeredness”&amp;quot;&quot;/&gt;&lt;property id=&quot;20307&quot; value=&quot;294&quot;/&gt;&lt;/object&gt;&lt;object type=&quot;3&quot; unique_id=&quot;10007&quot;&gt;&lt;property id=&quot;20148&quot; value=&quot;5&quot;/&gt;&lt;property id=&quot;20300&quot; value=&quot;Slide 4 - &amp;quot;Human-Centeredness: Our Approach&amp;quot;&quot;/&gt;&lt;property id=&quot;20307&quot; value=&quot;297&quot;/&gt;&lt;/object&gt;&lt;object type=&quot;3&quot; unique_id=&quot;10008&quot;&gt;&lt;property id=&quot;20148&quot; value=&quot;5&quot;/&gt;&lt;property id=&quot;20300&quot; value=&quot;Slide 5 - &amp;quot;Disability: Understanding the Term&amp;quot;&quot;/&gt;&lt;property id=&quot;20307&quot; value=&quot;298&quot;/&gt;&lt;/object&gt;&lt;object type=&quot;3&quot; unique_id=&quot;10009&quot;&gt;&lt;property id=&quot;20148&quot; value=&quot;5&quot;/&gt;&lt;property id=&quot;20300&quot; value=&quot;Slide 6 - &amp;quot;Levels of Disability: Examples&amp;quot;&quot;/&gt;&lt;property id=&quot;20307&quot; value=&quot;308&quot;/&gt;&lt;/object&gt;&lt;object type=&quot;3&quot; unique_id=&quot;10010&quot;&gt;&lt;property id=&quot;20148&quot; value=&quot;5&quot;/&gt;&lt;property id=&quot;20300&quot; value=&quot;Slide 7 - &amp;quot;Human-Centered Multimedia Design: &amp;#x0D;&amp;#x0A;Explicit and Implicit Needs&amp;quot;&quot;/&gt;&lt;property id=&quot;20307&quot; value=&quot;295&quot;/&gt;&lt;/object&gt;&lt;object type=&quot;3&quot; unique_id=&quot;10011&quot;&gt;&lt;property id=&quot;20148&quot; value=&quot;5&quot;/&gt;&lt;property id=&quot;20300&quot; value=&quot;Slide 8 - &amp;quot;Broader Impact&amp;quot;&quot;/&gt;&lt;property id=&quot;20307&quot; value=&quot;309&quot;/&gt;&lt;/object&gt;&lt;object type=&quot;3&quot; unique_id=&quot;10012&quot;&gt;&lt;property id=&quot;20148&quot; value=&quot;5&quot;/&gt;&lt;property id=&quot;20300&quot; value=&quot;Slide 9 - &amp;quot;Focus&amp;quot;&quot;/&gt;&lt;property id=&quot;20307&quot; value=&quot;329&quot;/&gt;&lt;/object&gt;&lt;object type=&quot;3&quot; unique_id=&quot;10013&quot;&gt;&lt;property id=&quot;20148&quot; value=&quot;5&quot;/&gt;&lt;property id=&quot;20300&quot; value=&quot;Slide 10 - &amp;quot;Collaborators&amp;quot;&quot;/&gt;&lt;property id=&quot;20307&quot; value=&quot;330&quot;/&gt;&lt;/object&gt;&lt;object type=&quot;3&quot; unique_id=&quot;10014&quot;&gt;&lt;property id=&quot;20148&quot; value=&quot;5&quot;/&gt;&lt;property id=&quot;20300&quot; value=&quot;Slide 11 - &amp;quot;Assistive and Rehabilitative Technologies&amp;quot;&quot;/&gt;&lt;property id=&quot;20307&quot; value=&quot;317&quot;/&gt;&lt;/object&gt;&lt;object type=&quot;3&quot; unique_id=&quot;10015&quot;&gt;&lt;property id=&quot;20148&quot; value=&quot;5&quot;/&gt;&lt;property id=&quot;20300&quot; value=&quot;Slide 12 - &amp;quot;iCARE Reader&amp;quot;&quot;/&gt;&lt;property id=&quot;20307&quot; value=&quot;318&quot;/&gt;&lt;/object&gt;&lt;object type=&quot;3&quot; unique_id=&quot;10016&quot;&gt;&lt;property id=&quot;20148&quot; value=&quot;5&quot;/&gt;&lt;property id=&quot;20300&quot; value=&quot;Slide 13 - &amp;quot;NoteTaker: A Note Taking assistive device&amp;quot;&quot;/&gt;&lt;property id=&quot;20307&quot; value=&quot;325&quot;/&gt;&lt;/object&gt;&lt;object type=&quot;3&quot; unique_id=&quot;10017&quot;&gt;&lt;property id=&quot;20148&quot; value=&quot;5&quot;/&gt;&lt;property id=&quot;20300&quot; value=&quot;Slide 14 - &amp;quot;Non verbal Skills&amp;quot;&quot;/&gt;&lt;property id=&quot;20307&quot; value=&quot;331&quot;/&gt;&lt;/object&gt;&lt;object type=&quot;3&quot; unique_id=&quot;10018&quot;&gt;&lt;property id=&quot;20148&quot; value=&quot;5&quot;/&gt;&lt;property id=&quot;20300&quot; value=&quot;Slide 15 - &amp;quot;Non Verbal Cues&amp;quot;&quot;/&gt;&lt;property id=&quot;20307&quot; value=&quot;332&quot;/&gt;&lt;/object&gt;&lt;object type=&quot;3&quot; unique_id=&quot;10019&quot;&gt;&lt;property id=&quot;20148&quot; value=&quot;5&quot;/&gt;&lt;property id=&quot;20300&quot; value=&quot;Slide 16 - &amp;quot;Target Population &amp;quot;&quot;/&gt;&lt;property id=&quot;20307&quot; value=&quot;333&quot;/&gt;&lt;/object&gt;&lt;object type=&quot;3&quot; unique_id=&quot;10020&quot;&gt;&lt;property id=&quot;20148&quot; value=&quot;5&quot;/&gt;&lt;property id=&quot;20300&quot; value=&quot;Slide 17 - &amp;quot;Sensing Technologies&amp;quot;&quot;/&gt;&lt;property id=&quot;20307&quot; value=&quot;334&quot;/&gt;&lt;/object&gt;&lt;object type=&quot;3&quot; unique_id=&quot;10021&quot;&gt;&lt;property id=&quot;20148&quot; value=&quot;5&quot;/&gt;&lt;property id=&quot;20300&quot; value=&quot;Slide 18&quot;/&gt;&lt;property id=&quot;20307&quot; value=&quot;335&quot;/&gt;&lt;/object&gt;&lt;object type=&quot;3&quot; unique_id=&quot;10022&quot;&gt;&lt;property id=&quot;20148&quot; value=&quot;5&quot;/&gt;&lt;property id=&quot;20300&quot; value=&quot;Slide 19 - &amp;quot;Tracking people using Structured Mode Searching Particle Fileter (SMSPF)&amp;quot;&quot;/&gt;&lt;property id=&quot;20307&quot; value=&quot;336&quot;/&gt;&lt;/object&gt;&lt;object type=&quot;3&quot; unique_id=&quot;10023&quot;&gt;&lt;property id=&quot;20148&quot; value=&quot;5&quot;/&gt;&lt;property id=&quot;20300&quot; value=&quot;Slide 20 - &amp;quot;Results – Datasets and Evaluation Metrics&amp;quot;&quot;/&gt;&lt;property id=&quot;20307&quot; value=&quot;337&quot;/&gt;&lt;/object&gt;&lt;object type=&quot;3&quot; unique_id=&quot;10024&quot;&gt;&lt;property id=&quot;20148&quot; value=&quot;5&quot;/&gt;&lt;property id=&quot;20300&quot; value=&quot;Slide 21 - &amp;quot;Results – Example Dataset&amp;quot;&quot;/&gt;&lt;property id=&quot;20307&quot; value=&quot;338&quot;/&gt;&lt;/object&gt;&lt;object type=&quot;3&quot; unique_id=&quot;10025&quot;&gt;&lt;property id=&quot;20148&quot; value=&quot;5&quot;/&gt;&lt;property id=&quot;20300&quot; value=&quot;Slide 22 - &amp;quot;Head Pose Estimation&amp;quot;&quot;/&gt;&lt;property id=&quot;20307&quot; value=&quot;343&quot;/&gt;&lt;/object&gt;&lt;object type=&quot;3&quot; unique_id=&quot;10026&quot;&gt;&lt;property id=&quot;20148&quot; value=&quot;5&quot;/&gt;&lt;property id=&quot;20300&quot; value=&quot;Slide 23 - &amp;quot;Haptic Communication of Interpersonal Direction &amp;amp; Distance&amp;quot;&quot;/&gt;&lt;property id=&quot;20307&quot; value=&quot;313&quot;/&gt;&lt;/object&gt;&lt;object type=&quot;3&quot; unique_id=&quot;10027&quot;&gt;&lt;property id=&quot;20148&quot; value=&quot;5&quot;/&gt;&lt;property id=&quot;20300&quot; value=&quot;Slide 24 - &amp;quot;Haptic Communication of Facial Expressions&amp;quot;&quot;/&gt;&lt;property id=&quot;20307&quot; value=&quot;314&quot;/&gt;&lt;/object&gt;&lt;object type=&quot;3&quot; unique_id=&quot;10028&quot;&gt;&lt;property id=&quot;20148&quot; value=&quot;5&quot;/&gt;&lt;property id=&quot;20300&quot; value=&quot;Slide 25 - &amp;quot;Non-Verbal Cues for Future Work&amp;quot;&quot;/&gt;&lt;property id=&quot;20307&quot; value=&quot;315&quot;/&gt;&lt;/object&gt;&lt;object type=&quot;3&quot; unique_id=&quot;10029&quot;&gt;&lt;property id=&quot;20148&quot; value=&quot;5&quot;/&gt;&lt;property id=&quot;20300&quot; value=&quot;Slide 26 - &amp;quot;Haptic Perception of Color&amp;quot;&quot;/&gt;&lt;property id=&quot;20307&quot; value=&quot;316&quot;/&gt;&lt;/object&gt;&lt;object type=&quot;3&quot; unique_id=&quot;10030&quot;&gt;&lt;property id=&quot;20148&quot; value=&quot;5&quot;/&gt;&lt;property id=&quot;20300&quot; value=&quot;Slide 27 - &amp;quot;Cognitive Assistance for Alzheimer’s Care&amp;quot;&quot;/&gt;&lt;property id=&quot;20307&quot; value=&quot;320&quot;/&gt;&lt;/object&gt;&lt;object type=&quot;3&quot; unique_id=&quot;10031&quot;&gt;&lt;property id=&quot;20148&quot; value=&quot;5&quot;/&gt;&lt;property id=&quot;20300&quot; value=&quot;Slide 28 - &amp;quot;Complex Activity Gesture Recognition&amp;quot;&quot;/&gt;&lt;property id=&quot;20307&quot; value=&quot;321&quot;/&gt;&lt;/object&gt;&lt;object type=&quot;3&quot; unique_id=&quot;10032&quot;&gt;&lt;property id=&quot;20148&quot; value=&quot;5&quot;/&gt;&lt;property id=&quot;20300&quot; value=&quot;Slide 29 - &amp;quot;Healthcare Technologies&amp;quot;&quot;/&gt;&lt;property id=&quot;20307&quot; value=&quot;322&quot;/&gt;&lt;/object&gt;&lt;object type=&quot;3&quot; unique_id=&quot;10033&quot;&gt;&lt;property id=&quot;20148&quot; value=&quot;5&quot;/&gt;&lt;property id=&quot;20300&quot; value=&quot;Slide 30 - &amp;quot;Assessment of  Fatigue During Functional Activity&amp;quot;&quot;/&gt;&lt;property id=&quot;20307&quot; value=&quot;324&quot;/&gt;&lt;/object&gt;&lt;object type=&quot;3&quot; unique_id=&quot;10034&quot;&gt;&lt;property id=&quot;20148&quot; value=&quot;5&quot;/&gt;&lt;property id=&quot;20300&quot; value=&quot;Slide 31 - &amp;quot;Monitoring Ambulatory State for Fall Detection&amp;quot;&quot;/&gt;&lt;property id=&quot;20307&quot; value=&quot;323&quot;/&gt;&lt;/object&gt;&lt;object type=&quot;3&quot; unique_id=&quot;10035&quot;&gt;&lt;property id=&quot;20148&quot; value=&quot;5&quot;/&gt;&lt;property id=&quot;20300&quot; value=&quot;Slide 32 - &amp;quot;Monitoring Ambulatory State for Fall Detection&amp;quot;&quot;/&gt;&lt;property id=&quot;20307&quot; value=&quot;340&quot;/&gt;&lt;/object&gt;&lt;object type=&quot;3&quot; unique_id=&quot;10036&quot;&gt;&lt;property id=&quot;20148&quot; value=&quot;5&quot;/&gt;&lt;property id=&quot;20300&quot; value=&quot;Slide 33 - &amp;quot;Monitoring Ambulatory State for Fall Detection&amp;quot;&quot;/&gt;&lt;property id=&quot;20307&quot; value=&quot;341&quot;/&gt;&lt;/object&gt;&lt;object type=&quot;3&quot; unique_id=&quot;10037&quot;&gt;&lt;property id=&quot;20148&quot; value=&quot;5&quot;/&gt;&lt;property id=&quot;20300&quot; value=&quot;Slide 34 - &amp;quot;Using eye tracking to train radiologists&amp;quot;&quot;/&gt;&lt;property id=&quot;20307&quot; value=&quot;326&quot;/&gt;&lt;/object&gt;&lt;object type=&quot;3&quot; unique_id=&quot;10038&quot;&gt;&lt;property id=&quot;20148&quot; value=&quot;5&quot;/&gt;&lt;property id=&quot;20300&quot; value=&quot;Slide 35 - &amp;quot;Learning from Eye Gaze Tracking &amp;quot;&quot;/&gt;&lt;property id=&quot;20307&quot; value=&quot;327&quot;/&gt;&lt;/object&gt;&lt;object type=&quot;3&quot; unique_id=&quot;10039&quot;&gt;&lt;property id=&quot;20148&quot; value=&quot;5&quot;/&gt;&lt;property id=&quot;20300&quot; value=&quot;Slide 36 - &amp;quot;Implicit versus Explicit visual processing &amp;quot;&quot;/&gt;&lt;property id=&quot;20307&quot; value=&quot;328&quot;/&gt;&lt;/object&gt;&lt;object type=&quot;3&quot; unique_id=&quot;10040&quot;&gt;&lt;property id=&quot;20148&quot; value=&quot;5&quot;/&gt;&lt;property id=&quot;20300&quot; value=&quot;Slide 37 - &amp;quot;Cognitive Support in Clinical Decision-Making&amp;quot;&quot;/&gt;&lt;property id=&quot;20307&quot; value=&quot;310&quot;/&gt;&lt;/object&gt;&lt;object type=&quot;3&quot; unique_id=&quot;10041&quot;&gt;&lt;property id=&quot;20148&quot; value=&quot;5&quot;/&gt;&lt;property id=&quot;20300&quot; value=&quot;Slide 38 - &amp;quot;Cardiac Decision Support&amp;quot;&quot;/&gt;&lt;property id=&quot;20307&quot; value=&quot;312&quot;/&gt;&lt;/object&gt;&lt;object type=&quot;3&quot; unique_id=&quot;10042&quot;&gt;&lt;property id=&quot;20148&quot; value=&quot;5&quot;/&gt;&lt;property id=&quot;20300&quot; value=&quot;Slide 39 - &amp;quot;CUbiC: Enriching Lives through HCMC&amp;quot;&quot;/&gt;&lt;property id=&quot;20307&quot; value=&quot;339&quot;/&gt;&lt;/object&gt;&lt;/object&gt;&lt;/object&gt;&lt;/database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0.3|0.2|0.4|0.5|0.6|0.5|0.8|0.3|0.6"/>
</p:tagLst>
</file>

<file path=ppt/theme/theme1.xml><?xml version="1.0" encoding="utf-8"?>
<a:theme xmlns:a="http://schemas.openxmlformats.org/drawingml/2006/main" name="CUbiC Template (Fall 2009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CUbiC Template (Fall 2009)</Template>
  <TotalTime>11387</TotalTime>
  <Words>1793</Words>
  <Application>Microsoft Office PowerPoint</Application>
  <PresentationFormat>On-screen Show (4:3)</PresentationFormat>
  <Paragraphs>466</Paragraphs>
  <Slides>38</Slides>
  <Notes>5</Notes>
  <HiddenSlides>5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CUbiC Template (Fall 2009)</vt:lpstr>
      <vt:lpstr>Equation</vt:lpstr>
      <vt:lpstr>Mediated Social Interpersonal Communication  Evidence-based Understanding of Multimedia Solutions for Enriching Social Situational Awareness</vt:lpstr>
      <vt:lpstr>Scope of this dissertation</vt:lpstr>
      <vt:lpstr>Social Interactions</vt:lpstr>
      <vt:lpstr>SSA in Various Settings</vt:lpstr>
      <vt:lpstr>Group Vs. Dyadic Interactions</vt:lpstr>
      <vt:lpstr>Case Studies of People who are Blind</vt:lpstr>
      <vt:lpstr>Self-Report Importance of Non-Verbal Cues</vt:lpstr>
      <vt:lpstr>Contributions from this Dissertation</vt:lpstr>
      <vt:lpstr>Stereotypy</vt:lpstr>
      <vt:lpstr>Proposed solution</vt:lpstr>
      <vt:lpstr>Social Gaze &amp; Interaction Space</vt:lpstr>
      <vt:lpstr>Modeling Distance &amp; Direction through Face Detection</vt:lpstr>
      <vt:lpstr>Structured Mode Searching Particle Filter (SMSPF)</vt:lpstr>
      <vt:lpstr>Face/Person Detection/Tracking</vt:lpstr>
      <vt:lpstr>Social Scene Delivery System</vt:lpstr>
      <vt:lpstr>Social Scene Information Delivery</vt:lpstr>
      <vt:lpstr>Person Specific Feature Selection</vt:lpstr>
      <vt:lpstr>Person-Specific Feature Selection</vt:lpstr>
      <vt:lpstr>Design Considerations for Social Interaction Aid</vt:lpstr>
      <vt:lpstr>PowerPoint Presentation</vt:lpstr>
      <vt:lpstr>Facial Expressions in Non-verbal Communication</vt:lpstr>
      <vt:lpstr>An interface for delivering facial expressions</vt:lpstr>
      <vt:lpstr>Haptic Glove – HCI Testing</vt:lpstr>
      <vt:lpstr>Haptic Emoticon Mapping</vt:lpstr>
      <vt:lpstr>Insights from face readers</vt:lpstr>
      <vt:lpstr>Temporal Exemplar-Based Facial Expression Recognition</vt:lpstr>
      <vt:lpstr>Temporal Exemplar-Based Facial Expression Recognition</vt:lpstr>
      <vt:lpstr>Dyadic Interaction Assistant</vt:lpstr>
      <vt:lpstr>Classifiers &amp; Results</vt:lpstr>
      <vt:lpstr>Results</vt:lpstr>
      <vt:lpstr>Results – Datasets and Evaluation Metrics</vt:lpstr>
      <vt:lpstr>Results – Example Dataset</vt:lpstr>
      <vt:lpstr>Facial Expressions and Head Mannerisms </vt:lpstr>
      <vt:lpstr>Science Policy Study</vt:lpstr>
      <vt:lpstr>Impact</vt:lpstr>
      <vt:lpstr>Awards &amp; Recognitions</vt:lpstr>
      <vt:lpstr>Current Research</vt:lpstr>
      <vt:lpstr>Thanks</vt:lpstr>
    </vt:vector>
  </TitlesOfParts>
  <Company>ASU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FaceProcessing</dc:creator>
  <cp:lastModifiedBy>sreekar krishna</cp:lastModifiedBy>
  <cp:revision>636</cp:revision>
  <dcterms:created xsi:type="dcterms:W3CDTF">2009-10-07T04:34:59Z</dcterms:created>
  <dcterms:modified xsi:type="dcterms:W3CDTF">2011-03-04T00:46:16Z</dcterms:modified>
</cp:coreProperties>
</file>